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490"/>
    <a:srgbClr val="BBCFE5"/>
    <a:srgbClr val="699CD3"/>
    <a:srgbClr val="8D8395"/>
    <a:srgbClr val="4397C1"/>
    <a:srgbClr val="66AACC"/>
    <a:srgbClr val="2C0FA9"/>
    <a:srgbClr val="1D089C"/>
    <a:srgbClr val="280ADC"/>
    <a:srgbClr val="170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77" autoAdjust="0"/>
    <p:restoredTop sz="99654" autoAdjust="0"/>
  </p:normalViewPr>
  <p:slideViewPr>
    <p:cSldViewPr snapToGrid="0">
      <p:cViewPr>
        <p:scale>
          <a:sx n="27" d="100"/>
          <a:sy n="27" d="100"/>
        </p:scale>
        <p:origin x="1709" y="14"/>
      </p:cViewPr>
      <p:guideLst>
        <p:guide orient="horz" pos="13481"/>
        <p:guide pos="95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8"/>
            <a:ext cx="25733931" cy="14902050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3" y="22481889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pPr/>
              <a:t>2023-06-06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40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pPr/>
              <a:t>2023-06-06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1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2278904"/>
            <a:ext cx="6528093" cy="3627421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4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pPr/>
              <a:t>2023-06-06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74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pPr/>
              <a:t>2023-06-06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188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10671231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28644846"/>
            <a:ext cx="26112371" cy="9363321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pPr/>
              <a:t>2023-06-06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58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pPr/>
              <a:t>2023-06-06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63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5" y="2278914"/>
            <a:ext cx="26112371" cy="82734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1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5"/>
            <a:ext cx="12807832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9" y="10492871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9" y="15635265"/>
            <a:ext cx="12870909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pPr/>
              <a:t>2023-06-06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154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pPr/>
              <a:t>2023-06-06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41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pPr/>
              <a:t>2023-06-06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36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5" y="2853585"/>
            <a:ext cx="9764544" cy="9987546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5" y="12841130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pPr/>
              <a:t>2023-06-06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17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5" y="2853585"/>
            <a:ext cx="9764544" cy="9987546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5" y="12841130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pPr/>
              <a:t>2023-06-06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55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2" y="2278914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2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2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5A3B-7A68-409E-AE0A-1C5C94DA30B8}" type="datetimeFigureOut">
              <a:rPr lang="ko-KR" altLang="en-US" smtClean="0"/>
              <a:pPr/>
              <a:t>2023-06-06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6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70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C95F-9F4B-4FB8-BE1B-2364C684CA6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03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0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9" Type="http://schemas.openxmlformats.org/officeDocument/2006/relationships/image" Target="../media/image9.png"/><Relationship Id="rId4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9" name="그림 1998">
            <a:extLst>
              <a:ext uri="{FF2B5EF4-FFF2-40B4-BE49-F238E27FC236}">
                <a16:creationId xmlns:a16="http://schemas.microsoft.com/office/drawing/2014/main" id="{1D16AB3A-F90B-D03E-2B7C-AA1D7FD7A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581"/>
            <a:ext cx="30275211" cy="42798610"/>
          </a:xfrm>
          <a:prstGeom prst="rect">
            <a:avLst/>
          </a:prstGeom>
        </p:spPr>
      </p:pic>
      <p:sp>
        <p:nvSpPr>
          <p:cNvPr id="2000" name="직사각형 1999">
            <a:extLst>
              <a:ext uri="{FF2B5EF4-FFF2-40B4-BE49-F238E27FC236}">
                <a16:creationId xmlns:a16="http://schemas.microsoft.com/office/drawing/2014/main" id="{FBB7FCA1-C23A-03A6-FB40-8B8429A8C9CC}"/>
              </a:ext>
            </a:extLst>
          </p:cNvPr>
          <p:cNvSpPr/>
          <p:nvPr/>
        </p:nvSpPr>
        <p:spPr>
          <a:xfrm>
            <a:off x="-5192" y="3348340"/>
            <a:ext cx="30275213" cy="3772932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1" name="직사각형 2000">
            <a:extLst>
              <a:ext uri="{FF2B5EF4-FFF2-40B4-BE49-F238E27FC236}">
                <a16:creationId xmlns:a16="http://schemas.microsoft.com/office/drawing/2014/main" id="{CB81CF16-DEDF-8A8C-FA53-66C2F62DC07A}"/>
              </a:ext>
            </a:extLst>
          </p:cNvPr>
          <p:cNvSpPr/>
          <p:nvPr/>
        </p:nvSpPr>
        <p:spPr>
          <a:xfrm>
            <a:off x="579580" y="7468181"/>
            <a:ext cx="29010113" cy="33660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946400" y="3535832"/>
            <a:ext cx="24841200" cy="3276600"/>
          </a:xfrm>
          <a:prstGeom prst="roundRect">
            <a:avLst/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905" b="0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26" name="TextBox 625"/>
          <p:cNvSpPr txBox="1"/>
          <p:nvPr/>
        </p:nvSpPr>
        <p:spPr>
          <a:xfrm>
            <a:off x="1511397" y="8621670"/>
            <a:ext cx="5897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2F3490"/>
                </a:solidFill>
              </a:rPr>
              <a:t>Infrared camera configuration</a:t>
            </a:r>
            <a:endParaRPr lang="ko-KR" altLang="en-US" sz="3600" b="1" dirty="0">
              <a:solidFill>
                <a:srgbClr val="2F3490"/>
              </a:solidFill>
            </a:endParaRPr>
          </a:p>
        </p:txBody>
      </p:sp>
      <p:sp>
        <p:nvSpPr>
          <p:cNvPr id="762" name="TextBox 761"/>
          <p:cNvSpPr txBox="1"/>
          <p:nvPr/>
        </p:nvSpPr>
        <p:spPr>
          <a:xfrm>
            <a:off x="13103320" y="8615873"/>
            <a:ext cx="8431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2F3490"/>
                </a:solidFill>
              </a:rPr>
              <a:t>Proposed readout integrated circuit system</a:t>
            </a:r>
            <a:endParaRPr lang="ko-KR" altLang="en-US" sz="3600" b="1" dirty="0">
              <a:solidFill>
                <a:srgbClr val="2F3490"/>
              </a:solidFill>
            </a:endParaRPr>
          </a:p>
        </p:txBody>
      </p:sp>
      <p:sp>
        <p:nvSpPr>
          <p:cNvPr id="767" name="TextBox 766"/>
          <p:cNvSpPr txBox="1"/>
          <p:nvPr/>
        </p:nvSpPr>
        <p:spPr>
          <a:xfrm>
            <a:off x="18447259" y="9327396"/>
            <a:ext cx="105940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/>
              <a:t>▪ </a:t>
            </a:r>
            <a:r>
              <a:rPr lang="en-US" altLang="ko-KR" sz="2600" b="0" i="0" dirty="0">
                <a:effectLst/>
                <a:latin typeface="Söhne"/>
              </a:rPr>
              <a:t>nine (3 × 3 array) microbolometers share one unit circuit.</a:t>
            </a:r>
            <a:br>
              <a:rPr lang="en-US" altLang="ko-KR" sz="2600" dirty="0"/>
            </a:br>
            <a:br>
              <a:rPr lang="en-US" altLang="ko-KR" sz="2600" dirty="0"/>
            </a:br>
            <a:r>
              <a:rPr lang="ko-KR" altLang="en-US" sz="2600" dirty="0"/>
              <a:t>▪ </a:t>
            </a:r>
            <a:r>
              <a:rPr lang="en-US" altLang="ko-KR" sz="2600" b="0" i="0" dirty="0">
                <a:effectLst/>
                <a:latin typeface="noto"/>
              </a:rPr>
              <a:t>The size of the entire array is 1026×768, and the unit circuit has an array of 342×256.</a:t>
            </a:r>
            <a:br>
              <a:rPr lang="en-US" altLang="ko-KR" sz="2600" dirty="0"/>
            </a:br>
            <a:br>
              <a:rPr lang="en-US" altLang="ko-KR" sz="2600" dirty="0"/>
            </a:br>
            <a:r>
              <a:rPr lang="ko-KR" altLang="en-US" sz="2600" dirty="0"/>
              <a:t>▪ </a:t>
            </a:r>
            <a:r>
              <a:rPr lang="en-US" altLang="ko-KR" sz="2600" b="0" i="0" dirty="0">
                <a:effectLst/>
                <a:latin typeface="noto"/>
              </a:rPr>
              <a:t>Temp. sensor: To detect substrate temperature.</a:t>
            </a:r>
            <a:br>
              <a:rPr lang="en-US" altLang="ko-KR" sz="2600" dirty="0"/>
            </a:br>
            <a:br>
              <a:rPr lang="en-US" altLang="ko-KR" sz="2600" dirty="0"/>
            </a:br>
            <a:r>
              <a:rPr lang="ko-KR" altLang="en-US" sz="2600" dirty="0"/>
              <a:t>▪ </a:t>
            </a:r>
            <a:r>
              <a:rPr lang="en-US" altLang="ko-KR" sz="2600" b="0" i="0" dirty="0">
                <a:effectLst/>
                <a:latin typeface="noto"/>
              </a:rPr>
              <a:t>Dark sensor: To obtain the reference value of a dark current.</a:t>
            </a:r>
            <a:br>
              <a:rPr lang="en-US" altLang="ko-KR" sz="2600" dirty="0"/>
            </a:br>
            <a:br>
              <a:rPr lang="en-US" altLang="ko-KR" sz="2600" dirty="0"/>
            </a:br>
            <a:r>
              <a:rPr lang="ko-KR" altLang="en-US" sz="2600" dirty="0"/>
              <a:t>▪ </a:t>
            </a:r>
            <a:r>
              <a:rPr lang="en-US" altLang="ko-KR" sz="2600" b="0" i="0" dirty="0">
                <a:effectLst/>
                <a:latin typeface="noto"/>
              </a:rPr>
              <a:t>Suppression circuit: </a:t>
            </a:r>
            <a:r>
              <a:rPr lang="en-US" altLang="ko-KR" sz="2600" b="0" i="0" dirty="0">
                <a:effectLst/>
                <a:latin typeface="Söhne"/>
              </a:rPr>
              <a:t>controls the bias and dark current of the microbolometer.</a:t>
            </a:r>
            <a:endParaRPr lang="ko-KR" altLang="en-US" sz="2600" dirty="0"/>
          </a:p>
        </p:txBody>
      </p:sp>
      <p:sp>
        <p:nvSpPr>
          <p:cNvPr id="778" name="TextBox 777"/>
          <p:cNvSpPr txBox="1"/>
          <p:nvPr/>
        </p:nvSpPr>
        <p:spPr>
          <a:xfrm>
            <a:off x="11753543" y="15360286"/>
            <a:ext cx="5055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2F3490"/>
                </a:solidFill>
              </a:rPr>
              <a:t>Proposed Pixel-Level ADC</a:t>
            </a:r>
            <a:endParaRPr lang="ko-KR" altLang="en-US" sz="3600" b="1" dirty="0">
              <a:solidFill>
                <a:srgbClr val="2F34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20860" y="21002191"/>
            <a:ext cx="840504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▪ </a:t>
            </a:r>
            <a:r>
              <a:rPr lang="en-US" altLang="ko-KR" sz="2300" dirty="0"/>
              <a:t>Integrator, </a:t>
            </a:r>
            <a:r>
              <a:rPr lang="en-US" altLang="ko-KR" sz="2300" dirty="0">
                <a:solidFill>
                  <a:srgbClr val="000000"/>
                </a:solidFill>
                <a:sym typeface="Symbol" panose="05050102010706020507" pitchFamily="18" charset="2"/>
              </a:rPr>
              <a:t>A</a:t>
            </a:r>
            <a:r>
              <a:rPr lang="en-US" altLang="ko-KR" sz="23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endParaRPr lang="en-US" altLang="ko-KR" sz="2300" dirty="0"/>
          </a:p>
          <a:p>
            <a:r>
              <a:rPr lang="en-US" altLang="ko-KR" sz="2300" dirty="0"/>
              <a:t>  - Time division integration for 2.21ms.</a:t>
            </a:r>
          </a:p>
          <a:p>
            <a:r>
              <a:rPr lang="ko-KR" altLang="en-US" sz="2300" dirty="0"/>
              <a:t> </a:t>
            </a:r>
            <a:r>
              <a:rPr lang="en-US" altLang="ko-KR" sz="2300" dirty="0"/>
              <a:t> - Integration of sensor current </a:t>
            </a:r>
            <a:r>
              <a:rPr lang="en-US" altLang="ko-KR" sz="2300" i="1" dirty="0">
                <a:sym typeface="Symbol" panose="05050102010706020507" pitchFamily="18" charset="2"/>
              </a:rPr>
              <a:t>I</a:t>
            </a:r>
            <a:r>
              <a:rPr lang="en-US" altLang="ko-KR" sz="2300" i="1" baseline="-25000" dirty="0"/>
              <a:t>S</a:t>
            </a:r>
            <a:r>
              <a:rPr lang="en-US" altLang="ko-KR" sz="2300" dirty="0"/>
              <a:t> and DAC output.</a:t>
            </a:r>
          </a:p>
          <a:p>
            <a:r>
              <a:rPr lang="ko-KR" altLang="en-US" sz="2300" dirty="0"/>
              <a:t>▪ </a:t>
            </a:r>
            <a:r>
              <a:rPr lang="en-US" altLang="ko-KR" sz="2300" dirty="0"/>
              <a:t>Comparator, </a:t>
            </a:r>
            <a:r>
              <a:rPr lang="en-US" altLang="ko-KR" sz="2300" dirty="0">
                <a:solidFill>
                  <a:srgbClr val="000000"/>
                </a:solidFill>
                <a:sym typeface="Symbol" panose="05050102010706020507" pitchFamily="18" charset="2"/>
              </a:rPr>
              <a:t>A</a:t>
            </a:r>
            <a:r>
              <a:rPr lang="en-US" altLang="ko-KR" sz="23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endParaRPr lang="en-US" altLang="ko-KR" sz="2300" dirty="0"/>
          </a:p>
          <a:p>
            <a:r>
              <a:rPr lang="en-US" altLang="ko-KR" sz="2300" dirty="0"/>
              <a:t>  - CDS for suppressing low-frequency noise.</a:t>
            </a:r>
          </a:p>
          <a:p>
            <a:r>
              <a:rPr lang="en-US" altLang="ko-KR" sz="2300" dirty="0"/>
              <a:t>  - Comparing the output of the integrator with the reference (V</a:t>
            </a:r>
            <a:r>
              <a:rPr lang="en-US" altLang="ko-KR" sz="2300" baseline="-25000" dirty="0"/>
              <a:t>B2</a:t>
            </a:r>
            <a:r>
              <a:rPr lang="en-US" altLang="ko-KR" sz="2300" dirty="0"/>
              <a:t>).</a:t>
            </a:r>
          </a:p>
          <a:p>
            <a:r>
              <a:rPr lang="ko-KR" altLang="en-US" sz="2300" dirty="0"/>
              <a:t>▪ 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noto"/>
              </a:rPr>
              <a:t>Using the Sequential Method</a:t>
            </a:r>
          </a:p>
          <a:p>
            <a:r>
              <a:rPr lang="en-US" altLang="ko-KR" sz="2300" dirty="0"/>
              <a:t>  - </a:t>
            </a:r>
            <a:r>
              <a:rPr lang="en-US" altLang="ko-KR" sz="2300" b="0" i="0" dirty="0">
                <a:effectLst/>
              </a:rPr>
              <a:t>Enable efficient use of time and guarantee sufficient integration</a:t>
            </a:r>
          </a:p>
          <a:p>
            <a:r>
              <a:rPr lang="en-US" altLang="ko-KR" sz="2300" dirty="0"/>
              <a:t>    </a:t>
            </a:r>
            <a:r>
              <a:rPr lang="en-US" altLang="ko-KR" sz="2300" b="0" i="0" dirty="0">
                <a:effectLst/>
              </a:rPr>
              <a:t>time.</a:t>
            </a:r>
            <a:endParaRPr lang="en-US" altLang="ko-KR" sz="2300" dirty="0"/>
          </a:p>
          <a:p>
            <a:r>
              <a:rPr lang="ko-KR" altLang="en-US" sz="2300" dirty="0"/>
              <a:t>▪ 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noto"/>
              </a:rPr>
              <a:t>Using the Time-to-Digital Method</a:t>
            </a:r>
            <a:endParaRPr lang="en-US" altLang="ko-KR" sz="2300" dirty="0"/>
          </a:p>
          <a:p>
            <a:r>
              <a:rPr lang="en-US" altLang="ko-KR" sz="2300" dirty="0"/>
              <a:t>  - </a:t>
            </a:r>
            <a:r>
              <a:rPr lang="en-US" altLang="ko-KR" sz="2300" b="0" i="0" dirty="0">
                <a:effectLst/>
              </a:rPr>
              <a:t>Perform integration and A/D conversion simultaneously.</a:t>
            </a:r>
          </a:p>
          <a:p>
            <a:r>
              <a:rPr lang="en-US" altLang="ko-KR" sz="2300" dirty="0"/>
              <a:t>  - 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noto"/>
              </a:rPr>
              <a:t>Valid information on the saturated voltage before the maximum</a:t>
            </a:r>
          </a:p>
          <a:p>
            <a:r>
              <a:rPr lang="en-US" altLang="ko-KR" sz="2300" dirty="0">
                <a:solidFill>
                  <a:srgbClr val="000000"/>
                </a:solidFill>
                <a:latin typeface="noto"/>
              </a:rPr>
              <a:t>    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noto"/>
              </a:rPr>
              <a:t>integration time can be obtained, so the operating range is wide.</a:t>
            </a:r>
            <a:endParaRPr lang="en-US" altLang="ko-KR" sz="23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770" name="TextBox 769"/>
          <p:cNvSpPr txBox="1"/>
          <p:nvPr/>
        </p:nvSpPr>
        <p:spPr>
          <a:xfrm>
            <a:off x="9290048" y="31565441"/>
            <a:ext cx="4400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2F3490"/>
                </a:solidFill>
              </a:rPr>
              <a:t>Measured Waveforms</a:t>
            </a:r>
            <a:endParaRPr lang="ko-KR" altLang="en-US" sz="3600" b="1" dirty="0">
              <a:solidFill>
                <a:srgbClr val="2F3490"/>
              </a:solidFill>
            </a:endParaRPr>
          </a:p>
        </p:txBody>
      </p:sp>
      <p:sp>
        <p:nvSpPr>
          <p:cNvPr id="772" name="TextBox 771"/>
          <p:cNvSpPr txBox="1"/>
          <p:nvPr/>
        </p:nvSpPr>
        <p:spPr>
          <a:xfrm>
            <a:off x="20344432" y="20972841"/>
            <a:ext cx="928421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▪ </a:t>
            </a:r>
            <a:r>
              <a:rPr lang="en-US" altLang="ko-KR" sz="2300" dirty="0"/>
              <a:t>Control signal</a:t>
            </a:r>
          </a:p>
          <a:p>
            <a:r>
              <a:rPr lang="en-US" altLang="ko-KR" sz="2300" dirty="0"/>
              <a:t>  - </a:t>
            </a:r>
            <a:r>
              <a:rPr lang="en-US" altLang="ko-KR" sz="2300" dirty="0">
                <a:sym typeface="Symbol" panose="05050102010706020507" pitchFamily="18" charset="2"/>
              </a:rPr>
              <a:t></a:t>
            </a:r>
            <a:r>
              <a:rPr lang="en-US" altLang="ko-KR" sz="2300" baseline="-25000" dirty="0">
                <a:sym typeface="Symbol" panose="05050102010706020507" pitchFamily="18" charset="2"/>
              </a:rPr>
              <a:t>SEL_C </a:t>
            </a:r>
            <a:r>
              <a:rPr lang="en-US" altLang="ko-KR" sz="2300" dirty="0"/>
              <a:t>: resend V</a:t>
            </a:r>
            <a:r>
              <a:rPr lang="en-US" altLang="ko-KR" sz="2300" baseline="-25000" dirty="0"/>
              <a:t>CM</a:t>
            </a:r>
            <a:r>
              <a:rPr lang="en-US" altLang="ko-KR" sz="2300" dirty="0"/>
              <a:t>.</a:t>
            </a:r>
          </a:p>
          <a:p>
            <a:r>
              <a:rPr lang="en-US" altLang="ko-KR" sz="2300" dirty="0"/>
              <a:t>  - </a:t>
            </a:r>
            <a:r>
              <a:rPr lang="en-US" altLang="ko-KR" sz="2300" dirty="0">
                <a:sym typeface="Symbol" panose="05050102010706020507" pitchFamily="18" charset="2"/>
              </a:rPr>
              <a:t></a:t>
            </a:r>
            <a:r>
              <a:rPr lang="en-US" altLang="ko-KR" sz="2300" baseline="-25000" dirty="0"/>
              <a:t>RST </a:t>
            </a:r>
            <a:r>
              <a:rPr lang="en-US" altLang="ko-KR" sz="2300" dirty="0"/>
              <a:t>: comparator reset.</a:t>
            </a:r>
          </a:p>
          <a:p>
            <a:r>
              <a:rPr lang="en-US" altLang="ko-KR" sz="2300" dirty="0"/>
              <a:t>  - </a:t>
            </a:r>
            <a:r>
              <a:rPr lang="en-US" altLang="ko-KR" sz="2300" dirty="0">
                <a:sym typeface="Symbol" panose="05050102010706020507" pitchFamily="18" charset="2"/>
              </a:rPr>
              <a:t></a:t>
            </a:r>
            <a:r>
              <a:rPr lang="en-US" altLang="ko-KR" sz="2300" baseline="-25000" dirty="0">
                <a:sym typeface="Symbol" panose="05050102010706020507" pitchFamily="18" charset="2"/>
              </a:rPr>
              <a:t>HOLD </a:t>
            </a:r>
            <a:r>
              <a:rPr lang="en-US" altLang="ko-KR" sz="2300" dirty="0"/>
              <a:t>: </a:t>
            </a:r>
            <a:r>
              <a:rPr lang="en-US" altLang="ko-KR" sz="2300" b="0" dirty="0">
                <a:effectLst/>
                <a:latin typeface="Söhne"/>
              </a:rPr>
              <a:t>Integrate the current signal </a:t>
            </a:r>
            <a:r>
              <a:rPr lang="en-US" altLang="ko-KR" sz="2300" dirty="0">
                <a:sym typeface="Symbol" panose="05050102010706020507" pitchFamily="18" charset="2"/>
              </a:rPr>
              <a:t>I</a:t>
            </a:r>
            <a:r>
              <a:rPr lang="en-US" altLang="ko-KR" sz="2300" baseline="-25000" dirty="0"/>
              <a:t>S</a:t>
            </a:r>
            <a:r>
              <a:rPr lang="en-US" altLang="ko-KR" sz="2300" dirty="0"/>
              <a:t>.</a:t>
            </a:r>
          </a:p>
          <a:p>
            <a:r>
              <a:rPr lang="en-US" altLang="ko-KR" sz="2300" dirty="0"/>
              <a:t>  - </a:t>
            </a:r>
            <a:r>
              <a:rPr lang="en-US" altLang="ko-KR" sz="2300" dirty="0">
                <a:sym typeface="Symbol" panose="05050102010706020507" pitchFamily="18" charset="2"/>
              </a:rPr>
              <a:t></a:t>
            </a:r>
            <a:r>
              <a:rPr lang="en-US" altLang="ko-KR" sz="2300" baseline="-25000" dirty="0">
                <a:sym typeface="Symbol" panose="05050102010706020507" pitchFamily="18" charset="2"/>
              </a:rPr>
              <a:t>L </a:t>
            </a:r>
            <a:r>
              <a:rPr lang="en-US" altLang="ko-KR" sz="2300" dirty="0"/>
              <a:t>: </a:t>
            </a:r>
            <a:r>
              <a:rPr lang="en-US" altLang="ko-KR" sz="2300" b="0" dirty="0">
                <a:effectLst/>
                <a:latin typeface="Söhne"/>
              </a:rPr>
              <a:t>Activate the comparator.</a:t>
            </a:r>
            <a:endParaRPr lang="en-US" altLang="ko-KR" sz="2300" dirty="0"/>
          </a:p>
          <a:p>
            <a:r>
              <a:rPr lang="en-US" altLang="ko-KR" sz="2300" dirty="0"/>
              <a:t>  - </a:t>
            </a:r>
            <a:r>
              <a:rPr lang="en-US" altLang="ko-KR" sz="2300" dirty="0">
                <a:sym typeface="Symbol" panose="05050102010706020507" pitchFamily="18" charset="2"/>
              </a:rPr>
              <a:t></a:t>
            </a:r>
            <a:r>
              <a:rPr lang="en-US" altLang="ko-KR" sz="2300" baseline="-25000" dirty="0">
                <a:sym typeface="Symbol" panose="05050102010706020507" pitchFamily="18" charset="2"/>
              </a:rPr>
              <a:t>RAMP </a:t>
            </a:r>
            <a:r>
              <a:rPr lang="en-US" altLang="ko-KR" sz="2300" dirty="0"/>
              <a:t>: </a:t>
            </a:r>
            <a:r>
              <a:rPr lang="en-US" altLang="ko-KR" sz="2300" b="0" dirty="0">
                <a:effectLst/>
                <a:latin typeface="Söhne"/>
              </a:rPr>
              <a:t>Supply a signal in the form of a ramp.</a:t>
            </a:r>
            <a:endParaRPr lang="en-US" altLang="ko-KR" sz="2300" dirty="0"/>
          </a:p>
          <a:p>
            <a:r>
              <a:rPr lang="ko-KR" altLang="en-US" sz="2300" dirty="0"/>
              <a:t>▪ </a:t>
            </a:r>
            <a:r>
              <a:rPr lang="en-US" altLang="ko-KR" sz="2300" dirty="0"/>
              <a:t>Large current signal : </a:t>
            </a:r>
            <a:r>
              <a:rPr lang="en-US" altLang="ko-KR" sz="2300" i="1" dirty="0"/>
              <a:t>I</a:t>
            </a:r>
            <a:r>
              <a:rPr lang="en-US" altLang="ko-KR" sz="2300" i="1" baseline="-25000" dirty="0"/>
              <a:t>S2</a:t>
            </a:r>
            <a:endParaRPr lang="en-US" altLang="ko-KR" sz="2300" dirty="0"/>
          </a:p>
          <a:p>
            <a:r>
              <a:rPr lang="en-US" altLang="ko-KR" sz="2300" dirty="0"/>
              <a:t>  - Stop comparing with </a:t>
            </a:r>
            <a:r>
              <a:rPr lang="en-US" altLang="ko-KR" sz="2300" i="1" dirty="0"/>
              <a:t>V</a:t>
            </a:r>
            <a:r>
              <a:rPr lang="en-US" altLang="ko-KR" sz="2300" i="1" baseline="-25000" dirty="0"/>
              <a:t>TH</a:t>
            </a:r>
            <a:r>
              <a:rPr lang="en-US" altLang="ko-KR" sz="2300" dirty="0"/>
              <a:t> and compare with </a:t>
            </a:r>
            <a:r>
              <a:rPr lang="en-US" altLang="ko-KR" sz="2300" i="1" dirty="0"/>
              <a:t>V</a:t>
            </a:r>
            <a:r>
              <a:rPr lang="en-US" altLang="ko-KR" sz="2300" i="1" baseline="-25000" dirty="0"/>
              <a:t>SAT</a:t>
            </a:r>
            <a:r>
              <a:rPr lang="en-US" altLang="ko-KR" sz="2300" dirty="0"/>
              <a:t>.  </a:t>
            </a:r>
          </a:p>
          <a:p>
            <a:r>
              <a:rPr lang="en-US" altLang="ko-KR" sz="2300" dirty="0"/>
              <a:t>  - When the comparison with </a:t>
            </a:r>
            <a:r>
              <a:rPr lang="en-US" altLang="ko-KR" sz="2300" i="1" dirty="0"/>
              <a:t>V</a:t>
            </a:r>
            <a:r>
              <a:rPr lang="en-US" altLang="ko-KR" sz="2300" i="1" baseline="-25000" dirty="0"/>
              <a:t>SAT</a:t>
            </a:r>
            <a:r>
              <a:rPr lang="ko-KR" altLang="en-US" sz="2300" dirty="0"/>
              <a:t> </a:t>
            </a:r>
            <a:r>
              <a:rPr lang="en-US" altLang="ko-KR" sz="2300" dirty="0"/>
              <a:t>is completed, the comparison</a:t>
            </a:r>
          </a:p>
          <a:p>
            <a:r>
              <a:rPr lang="en-US" altLang="ko-KR" sz="2300" dirty="0"/>
              <a:t>     is completed as soon as it is saturated.</a:t>
            </a:r>
          </a:p>
          <a:p>
            <a:r>
              <a:rPr lang="ko-KR" altLang="en-US" sz="2300" dirty="0"/>
              <a:t>▪ </a:t>
            </a:r>
            <a:r>
              <a:rPr lang="en-US" altLang="ko-KR" sz="2300" dirty="0"/>
              <a:t>Small current signal : </a:t>
            </a:r>
            <a:r>
              <a:rPr lang="en-US" altLang="ko-KR" sz="2300" i="1" dirty="0"/>
              <a:t>I</a:t>
            </a:r>
            <a:r>
              <a:rPr lang="en-US" altLang="ko-KR" sz="2300" i="1" baseline="-25000" dirty="0"/>
              <a:t>S3</a:t>
            </a:r>
            <a:endParaRPr lang="en-US" altLang="ko-KR" sz="2300" dirty="0"/>
          </a:p>
          <a:p>
            <a:r>
              <a:rPr lang="en-US" altLang="ko-KR" sz="2300" dirty="0"/>
              <a:t>  - the integral signal does not reach </a:t>
            </a:r>
            <a:r>
              <a:rPr lang="en-US" altLang="ko-KR" sz="2300" i="1" dirty="0"/>
              <a:t>V</a:t>
            </a:r>
            <a:r>
              <a:rPr lang="en-US" altLang="ko-KR" sz="2300" i="1" baseline="-25000" dirty="0"/>
              <a:t>SAT</a:t>
            </a:r>
            <a:r>
              <a:rPr lang="en-US" altLang="ko-KR" sz="2300" dirty="0"/>
              <a:t>. </a:t>
            </a:r>
          </a:p>
          <a:p>
            <a:r>
              <a:rPr lang="en-US" altLang="ko-KR" sz="2300" dirty="0"/>
              <a:t>  - a Ramp-type </a:t>
            </a:r>
            <a:r>
              <a:rPr lang="en-US" altLang="ko-KR" sz="2300" i="1" dirty="0"/>
              <a:t>V</a:t>
            </a:r>
            <a:r>
              <a:rPr lang="en-US" altLang="ko-KR" sz="2300" i="1" baseline="-25000" dirty="0"/>
              <a:t>SAT  </a:t>
            </a:r>
            <a:r>
              <a:rPr lang="en-US" altLang="ko-KR" sz="2300" dirty="0"/>
              <a:t>is used to enable comparison for small current  input.</a:t>
            </a:r>
          </a:p>
          <a:p>
            <a:r>
              <a:rPr lang="ko-KR" altLang="en-US" sz="2300" dirty="0"/>
              <a:t>▪</a:t>
            </a:r>
            <a:r>
              <a:rPr lang="en-US" altLang="ko-KR" sz="2300" dirty="0"/>
              <a:t> Sequential time-to-digital ADC</a:t>
            </a:r>
          </a:p>
          <a:p>
            <a:r>
              <a:rPr lang="en-US" altLang="ko-KR" sz="2300" dirty="0"/>
              <a:t> - All signals are shifted for sequential operation.</a:t>
            </a:r>
          </a:p>
          <a:p>
            <a:r>
              <a:rPr lang="en-US" altLang="ko-KR" sz="2300" dirty="0"/>
              <a:t> - By shifting the signals, the VCM delivery time and integration start </a:t>
            </a:r>
          </a:p>
          <a:p>
            <a:r>
              <a:rPr lang="en-US" altLang="ko-KR" sz="2300" dirty="0"/>
              <a:t>   time were sequentially operated in row units.</a:t>
            </a:r>
          </a:p>
        </p:txBody>
      </p:sp>
      <p:sp>
        <p:nvSpPr>
          <p:cNvPr id="1047" name="TextBox 1046"/>
          <p:cNvSpPr txBox="1"/>
          <p:nvPr/>
        </p:nvSpPr>
        <p:spPr>
          <a:xfrm>
            <a:off x="815633" y="35918589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2F3490"/>
                </a:solidFill>
              </a:rPr>
              <a:t>Comparison</a:t>
            </a:r>
            <a:endParaRPr lang="ko-KR" altLang="en-US" sz="3600" b="1" dirty="0">
              <a:solidFill>
                <a:srgbClr val="2F3490"/>
              </a:solidFill>
            </a:endParaRPr>
          </a:p>
        </p:txBody>
      </p:sp>
      <p:sp>
        <p:nvSpPr>
          <p:cNvPr id="1050" name="TextBox 1049"/>
          <p:cNvSpPr txBox="1"/>
          <p:nvPr/>
        </p:nvSpPr>
        <p:spPr>
          <a:xfrm>
            <a:off x="9485039" y="38195473"/>
            <a:ext cx="4208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2F3490"/>
                </a:solidFill>
              </a:rPr>
              <a:t>Conclusion Summary</a:t>
            </a:r>
            <a:endParaRPr lang="ko-KR" altLang="en-US" sz="3600" b="1" dirty="0">
              <a:solidFill>
                <a:srgbClr val="2F3490"/>
              </a:solidFill>
            </a:endParaRPr>
          </a:p>
        </p:txBody>
      </p:sp>
      <p:sp>
        <p:nvSpPr>
          <p:cNvPr id="1640" name="TextBox 1639"/>
          <p:cNvSpPr txBox="1"/>
          <p:nvPr/>
        </p:nvSpPr>
        <p:spPr>
          <a:xfrm>
            <a:off x="815633" y="31518790"/>
            <a:ext cx="5058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2F3490"/>
                </a:solidFill>
              </a:rPr>
              <a:t>Mask layout &amp; pixel array</a:t>
            </a:r>
            <a:endParaRPr lang="ko-KR" altLang="en-US" sz="3600" b="1" dirty="0">
              <a:solidFill>
                <a:srgbClr val="2F3490"/>
              </a:solidFill>
            </a:endParaRPr>
          </a:p>
        </p:txBody>
      </p:sp>
      <p:sp>
        <p:nvSpPr>
          <p:cNvPr id="797" name="TextBox 796"/>
          <p:cNvSpPr txBox="1"/>
          <p:nvPr/>
        </p:nvSpPr>
        <p:spPr>
          <a:xfrm>
            <a:off x="14167427" y="3819399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423741" y="38930744"/>
            <a:ext cx="196180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To design a signal acquisition circuit for a high-resolution microbolometer, a high precision bias suppression </a:t>
            </a:r>
          </a:p>
          <a:p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circuit and a sequential time-to-digital ADC in pixel units were proposed. The proposed signal acquisition circuit is suitable for System-on-Chip </a:t>
            </a:r>
          </a:p>
          <a:p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applications that require an infrared detection system and provides excellent infrared image quality by guaranteeing a wide operating range and high SNR for infrared detection signals.</a:t>
            </a:r>
            <a:endParaRPr lang="en-US" altLang="ko-KR" sz="2400" dirty="0"/>
          </a:p>
          <a:p>
            <a:r>
              <a:rPr lang="en-US" altLang="ko-KR" sz="2400" dirty="0"/>
              <a:t>This work was supported by the IDEC (IC Design Education Center) of KAIST.</a:t>
            </a:r>
          </a:p>
        </p:txBody>
      </p:sp>
      <p:sp>
        <p:nvSpPr>
          <p:cNvPr id="769" name="TextBox 768"/>
          <p:cNvSpPr txBox="1"/>
          <p:nvPr/>
        </p:nvSpPr>
        <p:spPr>
          <a:xfrm>
            <a:off x="12436362" y="20316486"/>
            <a:ext cx="55392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Schematic diagram of the proposed ADC</a:t>
            </a:r>
            <a:endParaRPr lang="ko-KR" altLang="en-US" sz="2500" b="1" dirty="0"/>
          </a:p>
        </p:txBody>
      </p:sp>
      <p:sp>
        <p:nvSpPr>
          <p:cNvPr id="773" name="TextBox 772"/>
          <p:cNvSpPr txBox="1"/>
          <p:nvPr/>
        </p:nvSpPr>
        <p:spPr>
          <a:xfrm>
            <a:off x="21862787" y="20374149"/>
            <a:ext cx="5078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Timing diagram of the proposed ADC</a:t>
            </a:r>
            <a:endParaRPr lang="ko-KR" altLang="en-US" sz="2500" b="1" dirty="0"/>
          </a:p>
        </p:txBody>
      </p:sp>
      <p:sp>
        <p:nvSpPr>
          <p:cNvPr id="807" name="TextBox 806"/>
          <p:cNvSpPr txBox="1"/>
          <p:nvPr/>
        </p:nvSpPr>
        <p:spPr>
          <a:xfrm>
            <a:off x="4516750" y="34924794"/>
            <a:ext cx="439928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/>
              <a:t>▪ </a:t>
            </a:r>
            <a:r>
              <a:rPr lang="en-US" altLang="ko-KR" sz="2300" dirty="0"/>
              <a:t>DB </a:t>
            </a:r>
            <a:r>
              <a:rPr lang="en-US" altLang="ko-KR" sz="2300" dirty="0" err="1"/>
              <a:t>Hitek</a:t>
            </a:r>
            <a:r>
              <a:rPr lang="en-US" altLang="ko-KR" sz="2300" dirty="0"/>
              <a:t> 180nm BCDMOS</a:t>
            </a:r>
          </a:p>
          <a:p>
            <a:r>
              <a:rPr lang="ko-KR" altLang="en-US" sz="2300" dirty="0"/>
              <a:t>▪ </a:t>
            </a:r>
            <a:r>
              <a:rPr lang="en-US" altLang="ko-KR" sz="2300" dirty="0">
                <a:sym typeface="Symbol"/>
              </a:rPr>
              <a:t>Size of the array: 1026 x 768</a:t>
            </a:r>
          </a:p>
          <a:p>
            <a:r>
              <a:rPr lang="ko-KR" altLang="en-US" sz="2300" dirty="0"/>
              <a:t>▪ </a:t>
            </a:r>
            <a:r>
              <a:rPr lang="en-US" altLang="ko-KR" sz="2300" dirty="0"/>
              <a:t>Size of un</a:t>
            </a:r>
            <a:r>
              <a:rPr lang="en-US" altLang="ko-KR" sz="2300" dirty="0">
                <a:sym typeface="Symbol"/>
              </a:rPr>
              <a:t>it pixel: 15 m x 15 m</a:t>
            </a:r>
          </a:p>
        </p:txBody>
      </p:sp>
      <p:sp>
        <p:nvSpPr>
          <p:cNvPr id="766" name="TextBox 765"/>
          <p:cNvSpPr txBox="1"/>
          <p:nvPr/>
        </p:nvSpPr>
        <p:spPr>
          <a:xfrm>
            <a:off x="1470995" y="9414953"/>
            <a:ext cx="10594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600" dirty="0"/>
              <a:t>▪</a:t>
            </a:r>
            <a:r>
              <a:rPr lang="en-US" altLang="ko-KR" sz="2600" dirty="0"/>
              <a:t>Infrared cameras are attracting attention as a solution for self-driving cars because they can identify objects even under conditions that are difficult to identify with the eyes.</a:t>
            </a:r>
          </a:p>
          <a:p>
            <a:pPr algn="just"/>
            <a:endParaRPr lang="en-US" altLang="ko-KR" sz="2600" dirty="0"/>
          </a:p>
          <a:p>
            <a:pPr algn="just"/>
            <a:r>
              <a:rPr lang="ko-KR" altLang="en-US" sz="2600" dirty="0"/>
              <a:t>▪</a:t>
            </a:r>
            <a:r>
              <a:rPr lang="en-US" altLang="ko-KR" sz="2600" dirty="0"/>
              <a:t>Demand for small and low-power infrared cameras is increasing as demand for smart homes, IOTs, and wearable devices increases.</a:t>
            </a:r>
          </a:p>
          <a:p>
            <a:pPr algn="just"/>
            <a:endParaRPr lang="en-US" altLang="ko-KR" sz="2600" dirty="0"/>
          </a:p>
          <a:p>
            <a:pPr algn="just"/>
            <a:r>
              <a:rPr lang="ko-KR" altLang="en-US" sz="2600" dirty="0"/>
              <a:t>▪</a:t>
            </a:r>
            <a:r>
              <a:rPr lang="en-US" altLang="ko-KR" sz="2600" dirty="0"/>
              <a:t>Improving image quality with small size and low power requires a wide dynamic range and a high signal-to-noise ratio.</a:t>
            </a:r>
          </a:p>
        </p:txBody>
      </p:sp>
      <p:sp>
        <p:nvSpPr>
          <p:cNvPr id="802" name="TextBox 801"/>
          <p:cNvSpPr txBox="1"/>
          <p:nvPr/>
        </p:nvSpPr>
        <p:spPr>
          <a:xfrm>
            <a:off x="930584" y="41406698"/>
            <a:ext cx="8200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rgbClr val="2F3490"/>
                </a:solidFill>
              </a:rPr>
              <a:t>2023 IDEC Congress(CDC)</a:t>
            </a:r>
            <a:endParaRPr lang="ko-KR" altLang="en-US" sz="6000" b="1" dirty="0">
              <a:solidFill>
                <a:srgbClr val="2F3490"/>
              </a:solidFill>
            </a:endParaRPr>
          </a:p>
        </p:txBody>
      </p:sp>
      <p:grpSp>
        <p:nvGrpSpPr>
          <p:cNvPr id="1942" name="그룹 1941">
            <a:extLst>
              <a:ext uri="{FF2B5EF4-FFF2-40B4-BE49-F238E27FC236}">
                <a16:creationId xmlns:a16="http://schemas.microsoft.com/office/drawing/2014/main" id="{26D3E812-C2BF-6F6E-8276-DD3BAB62784B}"/>
              </a:ext>
            </a:extLst>
          </p:cNvPr>
          <p:cNvGrpSpPr/>
          <p:nvPr/>
        </p:nvGrpSpPr>
        <p:grpSpPr>
          <a:xfrm>
            <a:off x="13140980" y="9410318"/>
            <a:ext cx="5055422" cy="4208454"/>
            <a:chOff x="15137606" y="10306620"/>
            <a:chExt cx="4191000" cy="3562350"/>
          </a:xfrm>
        </p:grpSpPr>
        <p:sp>
          <p:nvSpPr>
            <p:cNvPr id="452" name="직사각형 145">
              <a:extLst>
                <a:ext uri="{FF2B5EF4-FFF2-40B4-BE49-F238E27FC236}">
                  <a16:creationId xmlns:a16="http://schemas.microsoft.com/office/drawing/2014/main" id="{D9DCFCEF-74EF-66AC-53F5-233086AFCB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277306" y="12241783"/>
              <a:ext cx="1960563" cy="2682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1000" dirty="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Row Counter</a:t>
              </a:r>
              <a:endParaRPr lang="ko-KR" altLang="en-US" sz="24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3" name="직사각형 88">
              <a:extLst>
                <a:ext uri="{FF2B5EF4-FFF2-40B4-BE49-F238E27FC236}">
                  <a16:creationId xmlns:a16="http://schemas.microsoft.com/office/drawing/2014/main" id="{A98EB5FE-8019-D969-3B6C-02148402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4294" y="10924158"/>
              <a:ext cx="2584450" cy="2698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1000" dirty="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13-bit ADC/DAC </a:t>
              </a:r>
              <a:endParaRPr lang="ko-KR" altLang="en-US" sz="24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4" name="직사각형 89">
              <a:extLst>
                <a:ext uri="{FF2B5EF4-FFF2-40B4-BE49-F238E27FC236}">
                  <a16:creationId xmlns:a16="http://schemas.microsoft.com/office/drawing/2014/main" id="{84FE3643-E7F5-436A-8289-D24CBF78A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4294" y="10387583"/>
              <a:ext cx="2584450" cy="5349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100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Suppression circuit</a:t>
              </a:r>
              <a:endParaRPr lang="ko-KR" altLang="en-US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5" name="직사각형 93">
              <a:extLst>
                <a:ext uri="{FF2B5EF4-FFF2-40B4-BE49-F238E27FC236}">
                  <a16:creationId xmlns:a16="http://schemas.microsoft.com/office/drawing/2014/main" id="{CDA34C61-812E-8828-B1F6-15B60042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3806" y="10657458"/>
              <a:ext cx="1181100" cy="2667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100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Dark sensor</a:t>
              </a:r>
              <a:endParaRPr lang="ko-KR" altLang="en-US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6" name="직사각형 94">
              <a:extLst>
                <a:ext uri="{FF2B5EF4-FFF2-40B4-BE49-F238E27FC236}">
                  <a16:creationId xmlns:a16="http://schemas.microsoft.com/office/drawing/2014/main" id="{B2933EF7-AF0D-4560-8BCC-6BE873EE7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3806" y="10389170"/>
              <a:ext cx="1181100" cy="2682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100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Temp. sensor</a:t>
              </a:r>
              <a:endParaRPr lang="ko-KR" altLang="en-US" sz="240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457" name="직선 화살표 연결선 95">
              <a:extLst>
                <a:ext uri="{FF2B5EF4-FFF2-40B4-BE49-F238E27FC236}">
                  <a16:creationId xmlns:a16="http://schemas.microsoft.com/office/drawing/2014/main" id="{7F1BCCA6-C814-E883-E78F-2C4D4EF28A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394906" y="10533633"/>
              <a:ext cx="17938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8" name="직선 화살표 연결선 96">
              <a:extLst>
                <a:ext uri="{FF2B5EF4-FFF2-40B4-BE49-F238E27FC236}">
                  <a16:creationId xmlns:a16="http://schemas.microsoft.com/office/drawing/2014/main" id="{D1F0AEE0-C007-9F64-36CE-2027BAE194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394906" y="10778108"/>
              <a:ext cx="17938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9" name="직사각형 148">
              <a:extLst>
                <a:ext uri="{FF2B5EF4-FFF2-40B4-BE49-F238E27FC236}">
                  <a16:creationId xmlns:a16="http://schemas.microsoft.com/office/drawing/2014/main" id="{92366C22-C304-E0BE-002C-2EBE315F51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384338" y="12233051"/>
              <a:ext cx="1960562" cy="3016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100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Timing circuit</a:t>
              </a:r>
              <a:endParaRPr lang="ko-KR" altLang="en-US" sz="240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460" name="직선 화살표 연결선 57">
              <a:extLst>
                <a:ext uri="{FF2B5EF4-FFF2-40B4-BE49-F238E27FC236}">
                  <a16:creationId xmlns:a16="http://schemas.microsoft.com/office/drawing/2014/main" id="{E9A6411B-12AA-C1FA-FCAA-DBDD90D3CC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788606" y="13392721"/>
              <a:ext cx="269875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" name="직사각형 17">
              <a:extLst>
                <a:ext uri="{FF2B5EF4-FFF2-40B4-BE49-F238E27FC236}">
                  <a16:creationId xmlns:a16="http://schemas.microsoft.com/office/drawing/2014/main" id="{EDAE1944-BE6B-4F49-C3E3-0C043EBB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4294" y="11395645"/>
              <a:ext cx="2584450" cy="19605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endParaRPr lang="ko-KR" altLang="en-US" sz="2400" dirty="0">
                <a:latin typeface="+mj-lt"/>
              </a:endParaRPr>
            </a:p>
          </p:txBody>
        </p:sp>
        <p:sp>
          <p:nvSpPr>
            <p:cNvPr id="462" name="직사각형 18">
              <a:extLst>
                <a:ext uri="{FF2B5EF4-FFF2-40B4-BE49-F238E27FC236}">
                  <a16:creationId xmlns:a16="http://schemas.microsoft.com/office/drawing/2014/main" id="{93D9DBF3-4267-3441-2C33-50930741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2706" y="11398820"/>
              <a:ext cx="534988" cy="5381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endParaRPr lang="ko-KR" altLang="en-US" sz="2400" dirty="0">
                <a:latin typeface="+mj-lt"/>
              </a:endParaRPr>
            </a:p>
          </p:txBody>
        </p:sp>
        <p:cxnSp>
          <p:nvCxnSpPr>
            <p:cNvPr id="463" name="직선 연결선 20">
              <a:extLst>
                <a:ext uri="{FF2B5EF4-FFF2-40B4-BE49-F238E27FC236}">
                  <a16:creationId xmlns:a16="http://schemas.microsoft.com/office/drawing/2014/main" id="{EED698F5-6843-2527-D341-CE6EE1CF22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569531" y="11763945"/>
              <a:ext cx="53498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4" name="직선 연결선 21">
              <a:extLst>
                <a:ext uri="{FF2B5EF4-FFF2-40B4-BE49-F238E27FC236}">
                  <a16:creationId xmlns:a16="http://schemas.microsoft.com/office/drawing/2014/main" id="{E7E7D070-3D60-57EC-364F-1333049DA9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925131" y="11408345"/>
              <a:ext cx="0" cy="5286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5" name="타원 464">
              <a:extLst>
                <a:ext uri="{FF2B5EF4-FFF2-40B4-BE49-F238E27FC236}">
                  <a16:creationId xmlns:a16="http://schemas.microsoft.com/office/drawing/2014/main" id="{AA4829A0-443A-A32F-31BA-166889638D6A}"/>
                </a:ext>
              </a:extLst>
            </p:cNvPr>
            <p:cNvSpPr/>
            <p:nvPr/>
          </p:nvSpPr>
          <p:spPr bwMode="auto">
            <a:xfrm>
              <a:off x="17177544" y="11648058"/>
              <a:ext cx="44450" cy="4603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ln>
                  <a:solidFill>
                    <a:sysClr val="windowText" lastClr="000000"/>
                  </a:solidFill>
                </a:ln>
                <a:latin typeface="+mj-lt"/>
              </a:endParaRPr>
            </a:p>
          </p:txBody>
        </p:sp>
        <p:sp>
          <p:nvSpPr>
            <p:cNvPr id="466" name="타원 465">
              <a:extLst>
                <a:ext uri="{FF2B5EF4-FFF2-40B4-BE49-F238E27FC236}">
                  <a16:creationId xmlns:a16="http://schemas.microsoft.com/office/drawing/2014/main" id="{855F8ADA-5632-90FD-9608-B21045E93F06}"/>
                </a:ext>
              </a:extLst>
            </p:cNvPr>
            <p:cNvSpPr/>
            <p:nvPr/>
          </p:nvSpPr>
          <p:spPr bwMode="auto">
            <a:xfrm>
              <a:off x="17298194" y="1164488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ln>
                  <a:solidFill>
                    <a:sysClr val="windowText" lastClr="000000"/>
                  </a:solidFill>
                </a:ln>
                <a:latin typeface="+mj-lt"/>
              </a:endParaRPr>
            </a:p>
          </p:txBody>
        </p:sp>
        <p:sp>
          <p:nvSpPr>
            <p:cNvPr id="467" name="타원 466">
              <a:extLst>
                <a:ext uri="{FF2B5EF4-FFF2-40B4-BE49-F238E27FC236}">
                  <a16:creationId xmlns:a16="http://schemas.microsoft.com/office/drawing/2014/main" id="{A0D5F74B-6E62-A995-25F4-E4959F05E11C}"/>
                </a:ext>
              </a:extLst>
            </p:cNvPr>
            <p:cNvSpPr/>
            <p:nvPr/>
          </p:nvSpPr>
          <p:spPr bwMode="auto">
            <a:xfrm>
              <a:off x="17417256" y="11648058"/>
              <a:ext cx="46038" cy="4445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ln>
                  <a:solidFill>
                    <a:sysClr val="windowText" lastClr="000000"/>
                  </a:solidFill>
                </a:ln>
                <a:latin typeface="+mj-lt"/>
              </a:endParaRPr>
            </a:p>
          </p:txBody>
        </p:sp>
        <p:sp>
          <p:nvSpPr>
            <p:cNvPr id="468" name="타원 467">
              <a:extLst>
                <a:ext uri="{FF2B5EF4-FFF2-40B4-BE49-F238E27FC236}">
                  <a16:creationId xmlns:a16="http://schemas.microsoft.com/office/drawing/2014/main" id="{0B58B275-C536-24C3-5F41-3FCB83B0596B}"/>
                </a:ext>
              </a:extLst>
            </p:cNvPr>
            <p:cNvSpPr/>
            <p:nvPr/>
          </p:nvSpPr>
          <p:spPr bwMode="auto">
            <a:xfrm>
              <a:off x="16814006" y="12008420"/>
              <a:ext cx="46038" cy="4445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ln>
                  <a:solidFill>
                    <a:sysClr val="windowText" lastClr="000000"/>
                  </a:solidFill>
                </a:ln>
                <a:latin typeface="+mj-lt"/>
              </a:endParaRPr>
            </a:p>
          </p:txBody>
        </p:sp>
        <p:sp>
          <p:nvSpPr>
            <p:cNvPr id="469" name="타원 468">
              <a:extLst>
                <a:ext uri="{FF2B5EF4-FFF2-40B4-BE49-F238E27FC236}">
                  <a16:creationId xmlns:a16="http://schemas.microsoft.com/office/drawing/2014/main" id="{7FDFEC12-58CF-0342-0FDB-E13157B2F046}"/>
                </a:ext>
              </a:extLst>
            </p:cNvPr>
            <p:cNvSpPr/>
            <p:nvPr/>
          </p:nvSpPr>
          <p:spPr bwMode="auto">
            <a:xfrm>
              <a:off x="16814006" y="12106845"/>
              <a:ext cx="44450" cy="4603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ln>
                  <a:solidFill>
                    <a:sysClr val="windowText" lastClr="000000"/>
                  </a:solidFill>
                </a:ln>
                <a:latin typeface="+mj-lt"/>
              </a:endParaRPr>
            </a:p>
          </p:txBody>
        </p:sp>
        <p:sp>
          <p:nvSpPr>
            <p:cNvPr id="470" name="타원 469">
              <a:extLst>
                <a:ext uri="{FF2B5EF4-FFF2-40B4-BE49-F238E27FC236}">
                  <a16:creationId xmlns:a16="http://schemas.microsoft.com/office/drawing/2014/main" id="{42744A7A-A591-29E6-E183-427D08B848BA}"/>
                </a:ext>
              </a:extLst>
            </p:cNvPr>
            <p:cNvSpPr/>
            <p:nvPr/>
          </p:nvSpPr>
          <p:spPr bwMode="auto">
            <a:xfrm>
              <a:off x="16814006" y="12213208"/>
              <a:ext cx="46038" cy="4603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ln>
                  <a:solidFill>
                    <a:sysClr val="windowText" lastClr="000000"/>
                  </a:solidFill>
                </a:ln>
                <a:latin typeface="+mj-lt"/>
              </a:endParaRPr>
            </a:p>
          </p:txBody>
        </p:sp>
        <p:sp>
          <p:nvSpPr>
            <p:cNvPr id="471" name="직사각형 28">
              <a:extLst>
                <a:ext uri="{FF2B5EF4-FFF2-40B4-BE49-F238E27FC236}">
                  <a16:creationId xmlns:a16="http://schemas.microsoft.com/office/drawing/2014/main" id="{6E2FC784-2D67-E960-33E5-595073F11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5406" y="11468670"/>
              <a:ext cx="503238" cy="4016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1000" dirty="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‘3</a:t>
              </a:r>
              <a:r>
                <a:rPr lang="en-US" altLang="ko-KR" sz="1000" dirty="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  <a:sym typeface="Symbol" panose="05050102010706020507" pitchFamily="18" charset="2"/>
                </a:rPr>
                <a:t>3’ </a:t>
              </a:r>
            </a:p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1000" dirty="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  <a:sym typeface="Symbol" panose="05050102010706020507" pitchFamily="18" charset="2"/>
                </a:rPr>
                <a:t>array</a:t>
              </a:r>
              <a:endParaRPr lang="ko-KR" altLang="en-US" sz="2400" dirty="0">
                <a:latin typeface="+mj-lt"/>
              </a:endParaRPr>
            </a:p>
          </p:txBody>
        </p:sp>
        <p:sp>
          <p:nvSpPr>
            <p:cNvPr id="472" name="직사각형 29">
              <a:extLst>
                <a:ext uri="{FF2B5EF4-FFF2-40B4-BE49-F238E27FC236}">
                  <a16:creationId xmlns:a16="http://schemas.microsoft.com/office/drawing/2014/main" id="{CE4E644B-A06B-1C58-3BCC-4591BEA62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2119" y="11876658"/>
              <a:ext cx="661987" cy="4000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1000" dirty="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Unit cell </a:t>
              </a:r>
            </a:p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1000" dirty="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circuit</a:t>
              </a:r>
              <a:endParaRPr lang="ko-KR" altLang="en-US" sz="2400" dirty="0">
                <a:latin typeface="+mj-lt"/>
              </a:endParaRPr>
            </a:p>
          </p:txBody>
        </p:sp>
        <p:sp>
          <p:nvSpPr>
            <p:cNvPr id="473" name="직사각형 31">
              <a:extLst>
                <a:ext uri="{FF2B5EF4-FFF2-40B4-BE49-F238E27FC236}">
                  <a16:creationId xmlns:a16="http://schemas.microsoft.com/office/drawing/2014/main" id="{E51E1B7E-CA0F-671B-2A92-7A06D5D54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7244" y="12632308"/>
              <a:ext cx="1052512" cy="4000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1000" b="1" dirty="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  <a:sym typeface="Symbol" panose="05050102010706020507" pitchFamily="18" charset="2"/>
                </a:rPr>
                <a:t>342256 ‘33’ </a:t>
              </a:r>
            </a:p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1000" b="1" dirty="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  <a:sym typeface="Symbol" panose="05050102010706020507" pitchFamily="18" charset="2"/>
                </a:rPr>
                <a:t>array</a:t>
              </a:r>
              <a:endParaRPr lang="ko-KR" altLang="en-US" sz="2400" b="1" dirty="0">
                <a:latin typeface="+mj-lt"/>
              </a:endParaRPr>
            </a:p>
          </p:txBody>
        </p:sp>
        <p:cxnSp>
          <p:nvCxnSpPr>
            <p:cNvPr id="474" name="직선 화살표 연결선 35">
              <a:extLst>
                <a:ext uri="{FF2B5EF4-FFF2-40B4-BE49-F238E27FC236}">
                  <a16:creationId xmlns:a16="http://schemas.microsoft.com/office/drawing/2014/main" id="{151B2D27-9B21-0CA2-E34F-79D74D4562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752887" y="11286902"/>
              <a:ext cx="17938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5" name="직사각형 36">
              <a:extLst>
                <a:ext uri="{FF2B5EF4-FFF2-40B4-BE49-F238E27FC236}">
                  <a16:creationId xmlns:a16="http://schemas.microsoft.com/office/drawing/2014/main" id="{EE52C089-889B-B313-CFF2-462BDB146E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012987" y="12242577"/>
              <a:ext cx="1960563" cy="2667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1000" dirty="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Row scan</a:t>
              </a:r>
              <a:endParaRPr lang="ko-KR" altLang="en-US" sz="2400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476" name="직선 화살표 연결선 55">
              <a:extLst>
                <a:ext uri="{FF2B5EF4-FFF2-40B4-BE49-F238E27FC236}">
                  <a16:creationId xmlns:a16="http://schemas.microsoft.com/office/drawing/2014/main" id="{172CE92A-FBE0-3A31-311B-E6CD8F94AD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394906" y="11675045"/>
              <a:ext cx="17938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7" name="직사각형 56">
              <a:extLst>
                <a:ext uri="{FF2B5EF4-FFF2-40B4-BE49-F238E27FC236}">
                  <a16:creationId xmlns:a16="http://schemas.microsoft.com/office/drawing/2014/main" id="{279C095F-CE33-651B-5012-D8005CD54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4294" y="13519720"/>
              <a:ext cx="2584450" cy="2667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100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Column multiplexer</a:t>
              </a:r>
              <a:endParaRPr lang="ko-KR" altLang="en-US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8" name="직사각형 145">
              <a:extLst>
                <a:ext uri="{FF2B5EF4-FFF2-40B4-BE49-F238E27FC236}">
                  <a16:creationId xmlns:a16="http://schemas.microsoft.com/office/drawing/2014/main" id="{2CCFA1B3-B29D-8C56-C74C-24DB0012DB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745493" y="12241783"/>
              <a:ext cx="1960563" cy="2682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r>
                <a:rPr lang="en-US" altLang="ko-KR" sz="1000" dirty="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Reference signal generator</a:t>
              </a:r>
              <a:endParaRPr lang="ko-KR" altLang="en-US" sz="2400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479" name="직선 연결선 21">
              <a:extLst>
                <a:ext uri="{FF2B5EF4-FFF2-40B4-BE49-F238E27FC236}">
                  <a16:creationId xmlns:a16="http://schemas.microsoft.com/office/drawing/2014/main" id="{801ACFFA-33AF-8CE3-20E5-2C305D4350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48919" y="11408345"/>
              <a:ext cx="0" cy="5286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0" name="직선 연결선 20">
              <a:extLst>
                <a:ext uri="{FF2B5EF4-FFF2-40B4-BE49-F238E27FC236}">
                  <a16:creationId xmlns:a16="http://schemas.microsoft.com/office/drawing/2014/main" id="{E965FC57-C4EC-2EF2-1131-5966073129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569531" y="11576620"/>
              <a:ext cx="53498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" name="직선 화살표 연결선 57">
              <a:extLst>
                <a:ext uri="{FF2B5EF4-FFF2-40B4-BE49-F238E27FC236}">
                  <a16:creationId xmlns:a16="http://schemas.microsoft.com/office/drawing/2014/main" id="{FA0D4DB9-2400-9920-5F23-C5D7EE7BA3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9150806" y="13664183"/>
              <a:ext cx="1778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2" name="직사각형 62">
              <a:extLst>
                <a:ext uri="{FF2B5EF4-FFF2-40B4-BE49-F238E27FC236}">
                  <a16:creationId xmlns:a16="http://schemas.microsoft.com/office/drawing/2014/main" id="{081D9238-15AF-1FCF-F1E7-DD7741C92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7606" y="10306620"/>
              <a:ext cx="4100513" cy="3562350"/>
            </a:xfrm>
            <a:prstGeom prst="rect">
              <a:avLst/>
            </a:prstGeom>
            <a:solidFill>
              <a:srgbClr val="0033CC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1836" name="표 1835">
            <a:extLst>
              <a:ext uri="{FF2B5EF4-FFF2-40B4-BE49-F238E27FC236}">
                <a16:creationId xmlns:a16="http://schemas.microsoft.com/office/drawing/2014/main" id="{46F00B2A-0CE0-50EF-9979-B38CDE1D4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003434"/>
              </p:ext>
            </p:extLst>
          </p:nvPr>
        </p:nvGraphicFramePr>
        <p:xfrm>
          <a:off x="5436068" y="36905946"/>
          <a:ext cx="3741737" cy="3336602"/>
        </p:xfrm>
        <a:graphic>
          <a:graphicData uri="http://schemas.openxmlformats.org/drawingml/2006/table">
            <a:tbl>
              <a:tblPr/>
              <a:tblGrid>
                <a:gridCol w="235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9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b="1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Parameter</a:t>
                      </a:r>
                      <a:endParaRPr lang="en-US" sz="1100" kern="0" spc="-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b="1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Value</a:t>
                      </a:r>
                      <a:endParaRPr lang="en-US" sz="1100" kern="0" spc="-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Detector pitch</a:t>
                      </a:r>
                    </a:p>
                  </a:txBody>
                  <a:tcPr marL="17908" marR="17908" marT="19995" marB="19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altLang="ko-KR" sz="1100" kern="0" spc="-5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 </a:t>
                      </a:r>
                      <a:r>
                        <a:rPr lang="el-GR" altLang="ko-KR" sz="1100" kern="0" spc="-5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ko-KR" sz="1100" kern="0" spc="-5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altLang="ko-KR" sz="1100" kern="0" spc="-5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 </a:t>
                      </a:r>
                      <a:r>
                        <a:rPr lang="en-US" altLang="ko-KR" sz="1100" kern="0" spc="-5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 </a:t>
                      </a:r>
                      <a:r>
                        <a:rPr lang="el-GR" altLang="ko-KR" sz="1100" kern="0" spc="-5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ko-KR" sz="1100" kern="0" spc="-5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 </a:t>
                      </a:r>
                      <a:endParaRPr lang="el-GR" altLang="ko-KR" sz="1100" kern="0" spc="-5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7908" marR="17908" marT="19995" marB="19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9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Resistance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10 M</a:t>
                      </a:r>
                      <a:r>
                        <a:rPr lang="el-GR" sz="1100" kern="0" spc="-50" dirty="0">
                          <a:solidFill>
                            <a:schemeClr val="tx1"/>
                          </a:solidFill>
                          <a:latin typeface="+mj-lt"/>
                          <a:ea typeface="한양신명조"/>
                        </a:rPr>
                        <a:t>Ω</a:t>
                      </a:r>
                      <a:endParaRPr lang="el-GR" sz="1100" kern="0" spc="-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9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Thermal conductance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0.7 × 10</a:t>
                      </a:r>
                      <a:r>
                        <a:rPr lang="en-US" sz="1100" kern="0" spc="-5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-8</a:t>
                      </a: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 W/K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Emissivity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80 %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9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TCR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2.5 %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9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Frame rate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50 Hz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9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Bias current(I</a:t>
                      </a:r>
                      <a:r>
                        <a:rPr lang="en-US" sz="1100" kern="0" spc="-5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40 – 120 </a:t>
                      </a:r>
                      <a:r>
                        <a:rPr lang="en-US" sz="1100" kern="0" spc="-50" dirty="0" err="1">
                          <a:solidFill>
                            <a:schemeClr val="tx1"/>
                          </a:solidFill>
                          <a:latin typeface="+mj-lt"/>
                        </a:rPr>
                        <a:t>nA</a:t>
                      </a:r>
                      <a:endParaRPr lang="en-US" sz="1100" kern="0" spc="-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9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Signal current(I</a:t>
                      </a:r>
                      <a:r>
                        <a:rPr lang="en-US" sz="1100" kern="0" spc="-5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SIG</a:t>
                      </a: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0 </a:t>
                      </a: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  <a:ea typeface="한양신명조"/>
                        </a:rPr>
                        <a:t>– 8.8</a:t>
                      </a: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 nA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9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Maximum integration time(t</a:t>
                      </a:r>
                      <a:r>
                        <a:rPr lang="en-US" sz="1100" kern="0" spc="-5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INT.MAX</a:t>
                      </a: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1.95 ms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9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Integration capacitor(C</a:t>
                      </a:r>
                      <a:r>
                        <a:rPr lang="en-US" sz="1100" kern="0" spc="-5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INT</a:t>
                      </a: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1 pF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9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Power consumption</a:t>
                      </a: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365760" algn="l"/>
                        </a:tabLst>
                      </a:pPr>
                      <a:r>
                        <a:rPr lang="en-US" sz="1100" kern="0" spc="-50" dirty="0">
                          <a:solidFill>
                            <a:schemeClr val="tx1"/>
                          </a:solidFill>
                          <a:latin typeface="+mj-lt"/>
                        </a:rPr>
                        <a:t>&lt; ?? </a:t>
                      </a:r>
                      <a:r>
                        <a:rPr lang="el-GR" altLang="ko-KR" sz="1100" kern="0" spc="-5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ko-KR" sz="1100" kern="0" spc="-5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m/pixel</a:t>
                      </a:r>
                      <a:endParaRPr lang="en-US" sz="1100" kern="0" spc="-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908" marR="17908" marT="19994" marB="199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837" name="그림 7">
            <a:extLst>
              <a:ext uri="{FF2B5EF4-FFF2-40B4-BE49-F238E27FC236}">
                <a16:creationId xmlns:a16="http://schemas.microsoft.com/office/drawing/2014/main" id="{14261353-5B63-D5FC-23EF-7C1FC9FB0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79" y="36483187"/>
            <a:ext cx="45021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38" name="표 1837">
            <a:extLst>
              <a:ext uri="{FF2B5EF4-FFF2-40B4-BE49-F238E27FC236}">
                <a16:creationId xmlns:a16="http://schemas.microsoft.com/office/drawing/2014/main" id="{FB160F2E-AE3F-5E65-E437-8D89AD398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22552"/>
              </p:ext>
            </p:extLst>
          </p:nvPr>
        </p:nvGraphicFramePr>
        <p:xfrm>
          <a:off x="1944718" y="39939719"/>
          <a:ext cx="2436812" cy="1036216"/>
        </p:xfrm>
        <a:graphic>
          <a:graphicData uri="http://schemas.openxmlformats.org/drawingml/2006/table">
            <a:tbl>
              <a:tblPr/>
              <a:tblGrid>
                <a:gridCol w="593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972">
                <a:tc>
                  <a:txBody>
                    <a:bodyPr/>
                    <a:lstStyle>
                      <a:lvl1pPr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17910" marR="17910" marT="17894" marB="178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Dynamic range [dB]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17910" marR="17910" marT="17894" marB="178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72">
                <a:tc>
                  <a:txBody>
                    <a:bodyPr/>
                    <a:lstStyle>
                      <a:lvl1pPr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(A)</a:t>
                      </a:r>
                    </a:p>
                  </a:txBody>
                  <a:tcPr marL="17910" marR="17910" marT="17894" marB="178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65.5</a:t>
                      </a:r>
                    </a:p>
                  </a:txBody>
                  <a:tcPr marL="17910" marR="17910" marT="17894" marB="178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972">
                <a:tc>
                  <a:txBody>
                    <a:bodyPr/>
                    <a:lstStyle>
                      <a:lvl1pPr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(B)</a:t>
                      </a:r>
                    </a:p>
                  </a:txBody>
                  <a:tcPr marL="17910" marR="17910" marT="17894" marB="178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56.2</a:t>
                      </a:r>
                    </a:p>
                  </a:txBody>
                  <a:tcPr marL="17910" marR="17910" marT="17894" marB="178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972">
                <a:tc>
                  <a:txBody>
                    <a:bodyPr/>
                    <a:lstStyle>
                      <a:lvl1pPr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(C)</a:t>
                      </a:r>
                    </a:p>
                  </a:txBody>
                  <a:tcPr marL="17910" marR="17910" marT="17894" marB="178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algn="l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3651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algn="l" latinLnBrk="1">
                        <a:spcBef>
                          <a:spcPct val="20000"/>
                        </a:spcBef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651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80.9</a:t>
                      </a:r>
                    </a:p>
                  </a:txBody>
                  <a:tcPr marL="17910" marR="17910" marT="17894" marB="178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39" name="그림 1838">
            <a:extLst>
              <a:ext uri="{FF2B5EF4-FFF2-40B4-BE49-F238E27FC236}">
                <a16:creationId xmlns:a16="http://schemas.microsoft.com/office/drawing/2014/main" id="{8A7A74E9-66DB-9B85-5FF4-DA378E716C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438" y="32310830"/>
            <a:ext cx="3330666" cy="333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0" name="그림 1839">
            <a:extLst>
              <a:ext uri="{FF2B5EF4-FFF2-40B4-BE49-F238E27FC236}">
                <a16:creationId xmlns:a16="http://schemas.microsoft.com/office/drawing/2014/main" id="{104DA02B-4DF2-DAA1-C7FC-D641E2008AA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829" y="32433835"/>
            <a:ext cx="3429898" cy="2281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2092246-0219-FD3F-ECFD-3660AA708B92}"/>
              </a:ext>
            </a:extLst>
          </p:cNvPr>
          <p:cNvGrpSpPr/>
          <p:nvPr/>
        </p:nvGrpSpPr>
        <p:grpSpPr>
          <a:xfrm>
            <a:off x="11245664" y="16005822"/>
            <a:ext cx="8409700" cy="4407190"/>
            <a:chOff x="727246" y="220712"/>
            <a:chExt cx="10411780" cy="5665820"/>
          </a:xfrm>
        </p:grpSpPr>
        <p:grpSp>
          <p:nvGrpSpPr>
            <p:cNvPr id="3" name="Group 145">
              <a:extLst>
                <a:ext uri="{FF2B5EF4-FFF2-40B4-BE49-F238E27FC236}">
                  <a16:creationId xmlns:a16="http://schemas.microsoft.com/office/drawing/2014/main" id="{0C083560-50E6-A13D-D39A-C312DCF743E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248543" y="3138283"/>
              <a:ext cx="598488" cy="655637"/>
              <a:chOff x="960" y="912"/>
              <a:chExt cx="432" cy="624"/>
            </a:xfrm>
          </p:grpSpPr>
          <p:sp>
            <p:nvSpPr>
              <p:cNvPr id="711" name="Line 146">
                <a:extLst>
                  <a:ext uri="{FF2B5EF4-FFF2-40B4-BE49-F238E27FC236}">
                    <a16:creationId xmlns:a16="http://schemas.microsoft.com/office/drawing/2014/main" id="{66AC4138-976E-917C-518B-168590EE5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912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12" name="Line 147">
                <a:extLst>
                  <a:ext uri="{FF2B5EF4-FFF2-40B4-BE49-F238E27FC236}">
                    <a16:creationId xmlns:a16="http://schemas.microsoft.com/office/drawing/2014/main" id="{EC3621D2-B329-4E47-E32D-D5AA09974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0" y="1200"/>
                <a:ext cx="43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13" name="Line 148">
                <a:extLst>
                  <a:ext uri="{FF2B5EF4-FFF2-40B4-BE49-F238E27FC236}">
                    <a16:creationId xmlns:a16="http://schemas.microsoft.com/office/drawing/2014/main" id="{E3324913-7ED8-43FB-8469-DAB3F2DB5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91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14" name="Line 149">
                <a:extLst>
                  <a:ext uri="{FF2B5EF4-FFF2-40B4-BE49-F238E27FC236}">
                    <a16:creationId xmlns:a16="http://schemas.microsoft.com/office/drawing/2014/main" id="{61083D5D-52D6-B21D-5D43-F1843F8E8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9" y="109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15" name="Line 150">
                <a:extLst>
                  <a:ext uri="{FF2B5EF4-FFF2-40B4-BE49-F238E27FC236}">
                    <a16:creationId xmlns:a16="http://schemas.microsoft.com/office/drawing/2014/main" id="{36FBFECF-46B3-2CC6-9481-6BBEB1369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7" y="1025"/>
                <a:ext cx="0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16" name="Line 151">
                <a:extLst>
                  <a:ext uri="{FF2B5EF4-FFF2-40B4-BE49-F238E27FC236}">
                    <a16:creationId xmlns:a16="http://schemas.microsoft.com/office/drawing/2014/main" id="{AB461F8F-4DF6-D829-0714-97420E03F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9" y="133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5" name="직사각형 320">
              <a:extLst>
                <a:ext uri="{FF2B5EF4-FFF2-40B4-BE49-F238E27FC236}">
                  <a16:creationId xmlns:a16="http://schemas.microsoft.com/office/drawing/2014/main" id="{1ED0DA0A-12E4-0AFE-CB7F-82932156D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921" y="3301795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4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A</a:t>
              </a:r>
              <a:r>
                <a:rPr lang="en-US" altLang="ko-KR" sz="1400" b="1" baseline="-25000" dirty="0">
                  <a:solidFill>
                    <a:srgbClr val="000000"/>
                  </a:solidFill>
                  <a:sym typeface="Symbol" panose="05050102010706020507" pitchFamily="18" charset="2"/>
                </a:rPr>
                <a:t>1</a:t>
              </a:r>
              <a:endParaRPr lang="ko-KR" altLang="en-US" sz="1400" baseline="-25000" dirty="0"/>
            </a:p>
          </p:txBody>
        </p:sp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22DBA4EB-BA41-E47F-1398-137EAC300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906" y="3324020"/>
              <a:ext cx="34925" cy="365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7" name="Line 157">
              <a:extLst>
                <a:ext uri="{FF2B5EF4-FFF2-40B4-BE49-F238E27FC236}">
                  <a16:creationId xmlns:a16="http://schemas.microsoft.com/office/drawing/2014/main" id="{B366A0B8-4A55-2195-E38E-2CD245109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89663" y="2454270"/>
              <a:ext cx="6468" cy="890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Line 157">
              <a:extLst>
                <a:ext uri="{FF2B5EF4-FFF2-40B4-BE49-F238E27FC236}">
                  <a16:creationId xmlns:a16="http://schemas.microsoft.com/office/drawing/2014/main" id="{6B65F97C-119E-E5C6-95B2-820223393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55065" y="2835071"/>
              <a:ext cx="0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Line 157">
              <a:extLst>
                <a:ext uri="{FF2B5EF4-FFF2-40B4-BE49-F238E27FC236}">
                  <a16:creationId xmlns:a16="http://schemas.microsoft.com/office/drawing/2014/main" id="{BABB472E-2795-1D80-7B7E-5D79699D9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26382" y="2835071"/>
              <a:ext cx="0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Line 157">
              <a:extLst>
                <a:ext uri="{FF2B5EF4-FFF2-40B4-BE49-F238E27FC236}">
                  <a16:creationId xmlns:a16="http://schemas.microsoft.com/office/drawing/2014/main" id="{A7430218-D98E-B07E-E10A-08E647876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26382" y="2922385"/>
              <a:ext cx="244474" cy="15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Line 157">
              <a:extLst>
                <a:ext uri="{FF2B5EF4-FFF2-40B4-BE49-F238E27FC236}">
                  <a16:creationId xmlns:a16="http://schemas.microsoft.com/office/drawing/2014/main" id="{900B6DE9-43C3-FB8A-2A19-56CEEC071F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2917" y="2454271"/>
              <a:ext cx="7937" cy="1034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Oval 132">
              <a:extLst>
                <a:ext uri="{FF2B5EF4-FFF2-40B4-BE49-F238E27FC236}">
                  <a16:creationId xmlns:a16="http://schemas.microsoft.com/office/drawing/2014/main" id="{B47B7BD7-1051-DF9E-3295-0D1E99E17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281" y="3468483"/>
              <a:ext cx="36512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5" name="Oval 132">
              <a:extLst>
                <a:ext uri="{FF2B5EF4-FFF2-40B4-BE49-F238E27FC236}">
                  <a16:creationId xmlns:a16="http://schemas.microsoft.com/office/drawing/2014/main" id="{0C63C0E0-76AE-D81B-634B-1C115658D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493" y="2900158"/>
              <a:ext cx="36513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" name="Oval 132">
              <a:extLst>
                <a:ext uri="{FF2B5EF4-FFF2-40B4-BE49-F238E27FC236}">
                  <a16:creationId xmlns:a16="http://schemas.microsoft.com/office/drawing/2014/main" id="{DABABA1C-0E94-098F-F27C-9D6A0A10C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281" y="2903333"/>
              <a:ext cx="36512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 dirty="0"/>
            </a:p>
          </p:txBody>
        </p:sp>
        <p:sp>
          <p:nvSpPr>
            <p:cNvPr id="17" name="Line 157">
              <a:extLst>
                <a:ext uri="{FF2B5EF4-FFF2-40B4-BE49-F238E27FC236}">
                  <a16:creationId xmlns:a16="http://schemas.microsoft.com/office/drawing/2014/main" id="{BBA0C124-B134-E020-F81D-200DF9017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131" y="2460404"/>
              <a:ext cx="433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Line 157">
              <a:extLst>
                <a:ext uri="{FF2B5EF4-FFF2-40B4-BE49-F238E27FC236}">
                  <a16:creationId xmlns:a16="http://schemas.microsoft.com/office/drawing/2014/main" id="{E0746398-6903-6E70-A661-B5F6E59B90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7904" y="2804114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9" name="Line 157">
              <a:extLst>
                <a:ext uri="{FF2B5EF4-FFF2-40B4-BE49-F238E27FC236}">
                  <a16:creationId xmlns:a16="http://schemas.microsoft.com/office/drawing/2014/main" id="{A9E55EE8-E18F-3882-2FB2-33382D91CE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0493" y="2460404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Line 158">
              <a:extLst>
                <a:ext uri="{FF2B5EF4-FFF2-40B4-BE49-F238E27FC236}">
                  <a16:creationId xmlns:a16="http://schemas.microsoft.com/office/drawing/2014/main" id="{859B53D6-3BAC-FC50-CC50-6B9FBDFA3C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205317" flipV="1">
              <a:off x="3167581" y="3538333"/>
              <a:ext cx="7937" cy="153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타원 166">
              <a:extLst>
                <a:ext uri="{FF2B5EF4-FFF2-40B4-BE49-F238E27FC236}">
                  <a16:creationId xmlns:a16="http://schemas.microsoft.com/office/drawing/2014/main" id="{0FBF2398-7245-2093-D149-58A3B04987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05317">
              <a:off x="3038994" y="3592307"/>
              <a:ext cx="57150" cy="6032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22" name="TextBox 287">
              <a:extLst>
                <a:ext uri="{FF2B5EF4-FFF2-40B4-BE49-F238E27FC236}">
                  <a16:creationId xmlns:a16="http://schemas.microsoft.com/office/drawing/2014/main" id="{DA3DCA62-5068-A14D-73A9-70F5CD2C6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7385" y="3519298"/>
              <a:ext cx="4619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i="1" dirty="0"/>
                <a:t>V</a:t>
              </a:r>
              <a:r>
                <a:rPr lang="en-US" altLang="ko-KR" sz="1600" i="1" baseline="-25000" dirty="0"/>
                <a:t>B1</a:t>
              </a:r>
              <a:endParaRPr lang="ko-KR" altLang="en-US" sz="1600" i="1" baseline="-25000" dirty="0"/>
            </a:p>
          </p:txBody>
        </p:sp>
        <p:sp>
          <p:nvSpPr>
            <p:cNvPr id="23" name="Text Box 468">
              <a:extLst>
                <a:ext uri="{FF2B5EF4-FFF2-40B4-BE49-F238E27FC236}">
                  <a16:creationId xmlns:a16="http://schemas.microsoft.com/office/drawing/2014/main" id="{ACE442F7-FEBB-F70A-9420-45359EFB6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6338" y="2014628"/>
              <a:ext cx="7000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ko-KR" altLang="en-US" sz="1600" i="1" dirty="0">
                  <a:sym typeface="Symbol" panose="05050102010706020507" pitchFamily="18" charset="2"/>
                </a:rPr>
                <a:t></a:t>
              </a:r>
              <a:r>
                <a:rPr kumimoji="1" lang="en-US" altLang="ko-KR" sz="1600" i="1" baseline="-25000" dirty="0">
                  <a:sym typeface="Symbol" panose="05050102010706020507" pitchFamily="18" charset="2"/>
                </a:rPr>
                <a:t>RST</a:t>
              </a:r>
              <a:endParaRPr kumimoji="1" lang="en-US" altLang="ko-KR" sz="1600" i="1" baseline="-25000" dirty="0"/>
            </a:p>
          </p:txBody>
        </p:sp>
        <p:sp>
          <p:nvSpPr>
            <p:cNvPr id="24" name="TextBox 287">
              <a:extLst>
                <a:ext uri="{FF2B5EF4-FFF2-40B4-BE49-F238E27FC236}">
                  <a16:creationId xmlns:a16="http://schemas.microsoft.com/office/drawing/2014/main" id="{796173E6-B2DC-9D98-3670-12B824CAF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7298" y="2508171"/>
              <a:ext cx="5325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i="1" dirty="0"/>
                <a:t>C</a:t>
              </a:r>
              <a:r>
                <a:rPr lang="en-US" altLang="ko-KR" sz="1600" i="1" baseline="-25000" dirty="0"/>
                <a:t>INT</a:t>
              </a:r>
              <a:endParaRPr lang="ko-KR" altLang="en-US" sz="1600" i="1" baseline="-25000" dirty="0"/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ACB470FA-FA51-F1ED-DA76-FA0BD593DB93}"/>
                </a:ext>
              </a:extLst>
            </p:cNvPr>
            <p:cNvCxnSpPr>
              <a:cxnSpLocks/>
            </p:cNvCxnSpPr>
            <p:nvPr/>
          </p:nvCxnSpPr>
          <p:spPr>
            <a:xfrm>
              <a:off x="3008831" y="2916320"/>
              <a:ext cx="222703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Line 157">
              <a:extLst>
                <a:ext uri="{FF2B5EF4-FFF2-40B4-BE49-F238E27FC236}">
                  <a16:creationId xmlns:a16="http://schemas.microsoft.com/office/drawing/2014/main" id="{345AAA8C-2E1D-8D75-33BF-123A000526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6343" y="2346563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6899355E-FADA-EFBC-2845-448FDA4057C0}"/>
                </a:ext>
              </a:extLst>
            </p:cNvPr>
            <p:cNvCxnSpPr>
              <a:cxnSpLocks/>
            </p:cNvCxnSpPr>
            <p:nvPr/>
          </p:nvCxnSpPr>
          <p:spPr>
            <a:xfrm>
              <a:off x="3416941" y="2923177"/>
              <a:ext cx="238124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 Box 468">
              <a:extLst>
                <a:ext uri="{FF2B5EF4-FFF2-40B4-BE49-F238E27FC236}">
                  <a16:creationId xmlns:a16="http://schemas.microsoft.com/office/drawing/2014/main" id="{6E24A0D3-65F1-662F-09D0-1F8F14369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702" y="2481817"/>
              <a:ext cx="4511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ko-KR" altLang="en-US" sz="1600" i="1" dirty="0">
                  <a:sym typeface="Symbol" panose="05050102010706020507" pitchFamily="18" charset="2"/>
                </a:rPr>
                <a:t></a:t>
              </a:r>
              <a:r>
                <a:rPr kumimoji="1" lang="en-US" altLang="ko-KR" sz="1600" i="1" baseline="-25000" dirty="0">
                  <a:sym typeface="Symbol" panose="05050102010706020507" pitchFamily="18" charset="2"/>
                </a:rPr>
                <a:t>S</a:t>
              </a:r>
              <a:endParaRPr kumimoji="1" lang="en-US" altLang="ko-KR" sz="1600" i="1" baseline="-25000" dirty="0"/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A4A76480-BDE7-BC6A-6596-3A9D60965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7031" y="3487803"/>
              <a:ext cx="676650" cy="33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Line 157">
              <a:extLst>
                <a:ext uri="{FF2B5EF4-FFF2-40B4-BE49-F238E27FC236}">
                  <a16:creationId xmlns:a16="http://schemas.microsoft.com/office/drawing/2014/main" id="{276F2F88-75CB-1771-E7A9-97D31D9D9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23681" y="3396251"/>
              <a:ext cx="0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" name="Line 157">
              <a:extLst>
                <a:ext uri="{FF2B5EF4-FFF2-40B4-BE49-F238E27FC236}">
                  <a16:creationId xmlns:a16="http://schemas.microsoft.com/office/drawing/2014/main" id="{93D80838-8E4C-D622-E70A-CBB233C42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03582" y="3397839"/>
              <a:ext cx="0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" name="Line 157">
              <a:extLst>
                <a:ext uri="{FF2B5EF4-FFF2-40B4-BE49-F238E27FC236}">
                  <a16:creationId xmlns:a16="http://schemas.microsoft.com/office/drawing/2014/main" id="{5DCE8BAF-EAE4-C846-07BA-ABB397BCD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3334" y="3218565"/>
              <a:ext cx="0" cy="269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" name="Oval 132">
              <a:extLst>
                <a:ext uri="{FF2B5EF4-FFF2-40B4-BE49-F238E27FC236}">
                  <a16:creationId xmlns:a16="http://schemas.microsoft.com/office/drawing/2014/main" id="{849F1EA8-DB3C-6B43-D57A-AD1262943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078" y="3466101"/>
              <a:ext cx="36512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 dirty="0"/>
            </a:p>
          </p:txBody>
        </p: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C8C309AA-D612-DB9C-798F-D120BED55BEC}"/>
                </a:ext>
              </a:extLst>
            </p:cNvPr>
            <p:cNvCxnSpPr>
              <a:cxnSpLocks/>
              <a:stCxn id="32" idx="1"/>
              <a:endCxn id="35" idx="1"/>
            </p:cNvCxnSpPr>
            <p:nvPr/>
          </p:nvCxnSpPr>
          <p:spPr>
            <a:xfrm flipV="1">
              <a:off x="4273333" y="3213824"/>
              <a:ext cx="208818" cy="4741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Line 157">
              <a:extLst>
                <a:ext uri="{FF2B5EF4-FFF2-40B4-BE49-F238E27FC236}">
                  <a16:creationId xmlns:a16="http://schemas.microsoft.com/office/drawing/2014/main" id="{660DC7EA-9541-B98E-0541-28D627E41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2151" y="3099524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36419595-DA5C-66FC-777B-14C81FDC0EA2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4697042" y="3213824"/>
              <a:ext cx="185244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Line 157">
              <a:extLst>
                <a:ext uri="{FF2B5EF4-FFF2-40B4-BE49-F238E27FC236}">
                  <a16:creationId xmlns:a16="http://schemas.microsoft.com/office/drawing/2014/main" id="{DE465B6D-A542-2A46-DC38-2133F0D14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2285" y="3213824"/>
              <a:ext cx="0" cy="259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FFAAC2D1-9773-18AA-0DBE-7E296D18524C}"/>
                </a:ext>
              </a:extLst>
            </p:cNvPr>
            <p:cNvCxnSpPr>
              <a:cxnSpLocks/>
            </p:cNvCxnSpPr>
            <p:nvPr/>
          </p:nvCxnSpPr>
          <p:spPr>
            <a:xfrm>
              <a:off x="4598180" y="3479855"/>
              <a:ext cx="53109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132">
              <a:extLst>
                <a:ext uri="{FF2B5EF4-FFF2-40B4-BE49-F238E27FC236}">
                  <a16:creationId xmlns:a16="http://schemas.microsoft.com/office/drawing/2014/main" id="{50F3FB71-F6FA-B2A9-79B3-52EB8E457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029" y="3463268"/>
              <a:ext cx="36512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 dirty="0"/>
            </a:p>
          </p:txBody>
        </p:sp>
        <p:sp>
          <p:nvSpPr>
            <p:cNvPr id="40" name="TextBox 287">
              <a:extLst>
                <a:ext uri="{FF2B5EF4-FFF2-40B4-BE49-F238E27FC236}">
                  <a16:creationId xmlns:a16="http://schemas.microsoft.com/office/drawing/2014/main" id="{C120D16D-1226-D9D1-50E2-1BD1FBD56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195" y="3512188"/>
              <a:ext cx="5806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i="1" dirty="0"/>
                <a:t>C</a:t>
              </a:r>
              <a:r>
                <a:rPr lang="en-US" altLang="ko-KR" sz="1600" i="1" baseline="-25000" dirty="0"/>
                <a:t>CDS</a:t>
              </a:r>
              <a:endParaRPr lang="ko-KR" altLang="en-US" sz="1600" i="1" baseline="-25000" dirty="0"/>
            </a:p>
          </p:txBody>
        </p:sp>
        <p:sp>
          <p:nvSpPr>
            <p:cNvPr id="41" name="Text Box 468">
              <a:extLst>
                <a:ext uri="{FF2B5EF4-FFF2-40B4-BE49-F238E27FC236}">
                  <a16:creationId xmlns:a16="http://schemas.microsoft.com/office/drawing/2014/main" id="{A0D8BE29-7887-ED24-4251-F0D84380E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676" y="2751354"/>
              <a:ext cx="9536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ko-KR" altLang="en-US" sz="1600" i="1" dirty="0">
                  <a:sym typeface="Symbol" panose="05050102010706020507" pitchFamily="18" charset="2"/>
                </a:rPr>
                <a:t></a:t>
              </a:r>
              <a:r>
                <a:rPr kumimoji="1" lang="en-US" altLang="ko-KR" sz="1600" i="1" baseline="-25000" dirty="0" err="1">
                  <a:sym typeface="Symbol" panose="05050102010706020507" pitchFamily="18" charset="2"/>
                </a:rPr>
                <a:t>cds</a:t>
              </a:r>
              <a:r>
                <a:rPr kumimoji="1" lang="en-US" altLang="ko-KR" sz="1600" i="1" baseline="-25000" dirty="0">
                  <a:sym typeface="Symbol" panose="05050102010706020507" pitchFamily="18" charset="2"/>
                </a:rPr>
                <a:t> switch</a:t>
              </a:r>
              <a:endParaRPr kumimoji="1" lang="en-US" altLang="ko-KR" sz="1600" i="1" baseline="-25000" dirty="0"/>
            </a:p>
          </p:txBody>
        </p:sp>
        <p:grpSp>
          <p:nvGrpSpPr>
            <p:cNvPr id="42" name="Group 145">
              <a:extLst>
                <a:ext uri="{FF2B5EF4-FFF2-40B4-BE49-F238E27FC236}">
                  <a16:creationId xmlns:a16="http://schemas.microsoft.com/office/drawing/2014/main" id="{E48919E6-6E50-F6AB-C977-9670C28A5AC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5435443" y="3270333"/>
              <a:ext cx="598488" cy="655637"/>
              <a:chOff x="960" y="912"/>
              <a:chExt cx="432" cy="624"/>
            </a:xfrm>
          </p:grpSpPr>
          <p:sp>
            <p:nvSpPr>
              <p:cNvPr id="705" name="Line 146">
                <a:extLst>
                  <a:ext uri="{FF2B5EF4-FFF2-40B4-BE49-F238E27FC236}">
                    <a16:creationId xmlns:a16="http://schemas.microsoft.com/office/drawing/2014/main" id="{9E3552A5-A31A-A515-4A94-C155F73CF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912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06" name="Line 147">
                <a:extLst>
                  <a:ext uri="{FF2B5EF4-FFF2-40B4-BE49-F238E27FC236}">
                    <a16:creationId xmlns:a16="http://schemas.microsoft.com/office/drawing/2014/main" id="{ABA7871D-B473-3030-0FC9-0A2493A27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0" y="1200"/>
                <a:ext cx="43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07" name="Line 148">
                <a:extLst>
                  <a:ext uri="{FF2B5EF4-FFF2-40B4-BE49-F238E27FC236}">
                    <a16:creationId xmlns:a16="http://schemas.microsoft.com/office/drawing/2014/main" id="{B047A657-0AC0-8467-CE4D-7BBD11CCB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91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08" name="Line 149">
                <a:extLst>
                  <a:ext uri="{FF2B5EF4-FFF2-40B4-BE49-F238E27FC236}">
                    <a16:creationId xmlns:a16="http://schemas.microsoft.com/office/drawing/2014/main" id="{6957EC84-B8D4-3CF0-DCA6-E4D4C823E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9" y="109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09" name="Line 150">
                <a:extLst>
                  <a:ext uri="{FF2B5EF4-FFF2-40B4-BE49-F238E27FC236}">
                    <a16:creationId xmlns:a16="http://schemas.microsoft.com/office/drawing/2014/main" id="{3DA223DC-DAD6-B081-0E21-82C95E094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7" y="1025"/>
                <a:ext cx="0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10" name="Line 151">
                <a:extLst>
                  <a:ext uri="{FF2B5EF4-FFF2-40B4-BE49-F238E27FC236}">
                    <a16:creationId xmlns:a16="http://schemas.microsoft.com/office/drawing/2014/main" id="{5BC6EA48-54A8-DD6D-F0B0-B0A67A00F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9" y="133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43" name="Line 157">
              <a:extLst>
                <a:ext uri="{FF2B5EF4-FFF2-40B4-BE49-F238E27FC236}">
                  <a16:creationId xmlns:a16="http://schemas.microsoft.com/office/drawing/2014/main" id="{77184275-7802-6A58-67CD-AC0E6ADB5C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54581" y="2919495"/>
              <a:ext cx="0" cy="698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Line 157">
              <a:extLst>
                <a:ext uri="{FF2B5EF4-FFF2-40B4-BE49-F238E27FC236}">
                  <a16:creationId xmlns:a16="http://schemas.microsoft.com/office/drawing/2014/main" id="{9C267F5F-23C1-DEFA-CD65-658708A23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993" y="2914733"/>
              <a:ext cx="0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" name="Line 157">
              <a:extLst>
                <a:ext uri="{FF2B5EF4-FFF2-40B4-BE49-F238E27FC236}">
                  <a16:creationId xmlns:a16="http://schemas.microsoft.com/office/drawing/2014/main" id="{CDD262B2-FCF9-A20E-0E30-3CAAAEE1D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36993" y="2916320"/>
              <a:ext cx="447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6" name="Line 157">
              <a:extLst>
                <a:ext uri="{FF2B5EF4-FFF2-40B4-BE49-F238E27FC236}">
                  <a16:creationId xmlns:a16="http://schemas.microsoft.com/office/drawing/2014/main" id="{ACFAEC18-C334-FD54-22E3-CBD1AAC4B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81493" y="2803608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" name="Oval 132">
              <a:extLst>
                <a:ext uri="{FF2B5EF4-FFF2-40B4-BE49-F238E27FC236}">
                  <a16:creationId xmlns:a16="http://schemas.microsoft.com/office/drawing/2014/main" id="{D5E3C865-8F4B-90E8-FFD9-8F3E62F9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6356" y="3467183"/>
              <a:ext cx="36512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48" name="Line 158">
              <a:extLst>
                <a:ext uri="{FF2B5EF4-FFF2-40B4-BE49-F238E27FC236}">
                  <a16:creationId xmlns:a16="http://schemas.microsoft.com/office/drawing/2014/main" id="{8D5708D8-A354-BE12-A9B1-436C77FA2A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931" y="3733883"/>
              <a:ext cx="293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" name="직사각형 320">
              <a:extLst>
                <a:ext uri="{FF2B5EF4-FFF2-40B4-BE49-F238E27FC236}">
                  <a16:creationId xmlns:a16="http://schemas.microsoft.com/office/drawing/2014/main" id="{2AC56D93-A7C1-DCE5-76B4-BE366C085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7051" y="3401576"/>
              <a:ext cx="4010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A</a:t>
              </a:r>
              <a:r>
                <a:rPr lang="en-US" altLang="ko-KR" sz="1600" b="1" baseline="-25000" dirty="0">
                  <a:solidFill>
                    <a:srgbClr val="000000"/>
                  </a:solidFill>
                  <a:sym typeface="Symbol" panose="05050102010706020507" pitchFamily="18" charset="2"/>
                </a:rPr>
                <a:t>2</a:t>
              </a:r>
              <a:endParaRPr lang="ko-KR" altLang="en-US" sz="1600" baseline="-25000" dirty="0"/>
            </a:p>
          </p:txBody>
        </p:sp>
        <p:sp>
          <p:nvSpPr>
            <p:cNvPr id="50" name="Oval 132">
              <a:extLst>
                <a:ext uri="{FF2B5EF4-FFF2-40B4-BE49-F238E27FC236}">
                  <a16:creationId xmlns:a16="http://schemas.microsoft.com/office/drawing/2014/main" id="{A2741389-E441-C52E-298C-9D1DE4D64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356" y="3602120"/>
              <a:ext cx="36512" cy="365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51" name="Line 157">
              <a:extLst>
                <a:ext uri="{FF2B5EF4-FFF2-40B4-BE49-F238E27FC236}">
                  <a16:creationId xmlns:a16="http://schemas.microsoft.com/office/drawing/2014/main" id="{9138A9E4-17F9-3586-3556-FE2205FE98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56118" y="2917908"/>
              <a:ext cx="395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" name="Line 158">
              <a:extLst>
                <a:ext uri="{FF2B5EF4-FFF2-40B4-BE49-F238E27FC236}">
                  <a16:creationId xmlns:a16="http://schemas.microsoft.com/office/drawing/2014/main" id="{EECBF7AD-9BE4-DBD6-EBE5-2D44F3396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4931" y="3730708"/>
              <a:ext cx="0" cy="90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" name="타원 166">
              <a:extLst>
                <a:ext uri="{FF2B5EF4-FFF2-40B4-BE49-F238E27FC236}">
                  <a16:creationId xmlns:a16="http://schemas.microsoft.com/office/drawing/2014/main" id="{27879FAA-B0A9-98D4-6EAF-43B67A655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6356" y="3816433"/>
              <a:ext cx="57150" cy="5873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54" name="Line 158">
              <a:extLst>
                <a:ext uri="{FF2B5EF4-FFF2-40B4-BE49-F238E27FC236}">
                  <a16:creationId xmlns:a16="http://schemas.microsoft.com/office/drawing/2014/main" id="{3A96B1AB-89EA-57E6-2687-AF2312FED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2405" y="4031359"/>
              <a:ext cx="0" cy="122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" name="타원 166">
              <a:extLst>
                <a:ext uri="{FF2B5EF4-FFF2-40B4-BE49-F238E27FC236}">
                  <a16:creationId xmlns:a16="http://schemas.microsoft.com/office/drawing/2014/main" id="{F43942B9-85BB-E627-DEAE-5C7E00E45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830" y="4148834"/>
              <a:ext cx="57150" cy="587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56" name="Line 158">
              <a:extLst>
                <a:ext uri="{FF2B5EF4-FFF2-40B4-BE49-F238E27FC236}">
                  <a16:creationId xmlns:a16="http://schemas.microsoft.com/office/drawing/2014/main" id="{70181AC6-BFFC-8A97-3998-1D98F06F6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2039" y="3868929"/>
              <a:ext cx="117235" cy="126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7" name="Line 158">
              <a:extLst>
                <a:ext uri="{FF2B5EF4-FFF2-40B4-BE49-F238E27FC236}">
                  <a16:creationId xmlns:a16="http://schemas.microsoft.com/office/drawing/2014/main" id="{A066816C-A134-59F7-602C-F2673436C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8571" y="4031359"/>
              <a:ext cx="0" cy="122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8" name="타원 166">
              <a:extLst>
                <a:ext uri="{FF2B5EF4-FFF2-40B4-BE49-F238E27FC236}">
                  <a16:creationId xmlns:a16="http://schemas.microsoft.com/office/drawing/2014/main" id="{DE8B48EA-C02C-E0FB-1B03-F12E470D1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9996" y="4148834"/>
              <a:ext cx="57150" cy="587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59" name="TextBox 287">
              <a:extLst>
                <a:ext uri="{FF2B5EF4-FFF2-40B4-BE49-F238E27FC236}">
                  <a16:creationId xmlns:a16="http://schemas.microsoft.com/office/drawing/2014/main" id="{F1F6470A-BA71-F951-C472-537B75BF2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251" y="3450855"/>
              <a:ext cx="4267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i="1" dirty="0"/>
                <a:t>V</a:t>
              </a:r>
              <a:r>
                <a:rPr lang="en-US" altLang="ko-KR" sz="1400" i="1" baseline="-25000" dirty="0"/>
                <a:t>B2</a:t>
              </a:r>
              <a:endParaRPr lang="ko-KR" altLang="en-US" sz="1400" i="1" baseline="-25000" dirty="0"/>
            </a:p>
          </p:txBody>
        </p:sp>
        <p:sp>
          <p:nvSpPr>
            <p:cNvPr id="60" name="TextBox 287">
              <a:extLst>
                <a:ext uri="{FF2B5EF4-FFF2-40B4-BE49-F238E27FC236}">
                  <a16:creationId xmlns:a16="http://schemas.microsoft.com/office/drawing/2014/main" id="{8770A89B-0CB7-69E3-B0B4-83BE6CBBF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6656" y="3213189"/>
              <a:ext cx="3609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i="1" dirty="0"/>
                <a:t>V</a:t>
              </a:r>
              <a:r>
                <a:rPr lang="en-US" altLang="ko-KR" sz="1400" i="1" baseline="-25000" dirty="0"/>
                <a:t>Y</a:t>
              </a:r>
              <a:endParaRPr lang="ko-KR" altLang="en-US" sz="1400" i="1" baseline="-25000" dirty="0"/>
            </a:p>
          </p:txBody>
        </p:sp>
        <p:cxnSp>
          <p:nvCxnSpPr>
            <p:cNvPr id="61" name="직선 화살표 연결선 60">
              <a:extLst>
                <a:ext uri="{FF2B5EF4-FFF2-40B4-BE49-F238E27FC236}">
                  <a16:creationId xmlns:a16="http://schemas.microsoft.com/office/drawing/2014/main" id="{15B5056F-FC14-66F5-4824-02CC8D2358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6227" y="3793414"/>
              <a:ext cx="0" cy="10692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Line 158">
              <a:extLst>
                <a:ext uri="{FF2B5EF4-FFF2-40B4-BE49-F238E27FC236}">
                  <a16:creationId xmlns:a16="http://schemas.microsoft.com/office/drawing/2014/main" id="{81C6D7C5-F301-556B-E062-CE32EA6DF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5207" y="4027479"/>
              <a:ext cx="0" cy="122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" name="타원 166">
              <a:extLst>
                <a:ext uri="{FF2B5EF4-FFF2-40B4-BE49-F238E27FC236}">
                  <a16:creationId xmlns:a16="http://schemas.microsoft.com/office/drawing/2014/main" id="{838AE04F-4F2F-8F33-4E4F-C255E91E3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632" y="4144954"/>
              <a:ext cx="57150" cy="587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943" name="Line 158">
              <a:extLst>
                <a:ext uri="{FF2B5EF4-FFF2-40B4-BE49-F238E27FC236}">
                  <a16:creationId xmlns:a16="http://schemas.microsoft.com/office/drawing/2014/main" id="{378DBB74-951E-79B9-2298-6E34CF991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8524" y="4022866"/>
              <a:ext cx="0" cy="122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44" name="타원 166">
              <a:extLst>
                <a:ext uri="{FF2B5EF4-FFF2-40B4-BE49-F238E27FC236}">
                  <a16:creationId xmlns:a16="http://schemas.microsoft.com/office/drawing/2014/main" id="{0F955EEF-7D7F-E662-D6DE-CF489BB63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949" y="4140341"/>
              <a:ext cx="57150" cy="587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945" name="직사각형 322">
              <a:extLst>
                <a:ext uri="{FF2B5EF4-FFF2-40B4-BE49-F238E27FC236}">
                  <a16:creationId xmlns:a16="http://schemas.microsoft.com/office/drawing/2014/main" id="{53B06F14-6B46-DA6A-56FC-0D490D493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678" y="3347327"/>
              <a:ext cx="628650" cy="558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400" b="1" dirty="0">
                  <a:solidFill>
                    <a:srgbClr val="000000"/>
                  </a:solidFill>
                </a:rPr>
                <a:t>Level</a:t>
              </a:r>
            </a:p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400" b="1" dirty="0">
                  <a:solidFill>
                    <a:srgbClr val="000000"/>
                  </a:solidFill>
                </a:rPr>
                <a:t>Shifter</a:t>
              </a:r>
            </a:p>
          </p:txBody>
        </p:sp>
        <p:cxnSp>
          <p:nvCxnSpPr>
            <p:cNvPr id="1946" name="직선 연결선 1945">
              <a:extLst>
                <a:ext uri="{FF2B5EF4-FFF2-40B4-BE49-F238E27FC236}">
                  <a16:creationId xmlns:a16="http://schemas.microsoft.com/office/drawing/2014/main" id="{09F0EFBB-2E6B-3812-7BD9-B443EA8465F2}"/>
                </a:ext>
              </a:extLst>
            </p:cNvPr>
            <p:cNvCxnSpPr>
              <a:cxnSpLocks/>
            </p:cNvCxnSpPr>
            <p:nvPr/>
          </p:nvCxnSpPr>
          <p:spPr>
            <a:xfrm>
              <a:off x="6023352" y="3618929"/>
              <a:ext cx="468513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7" name="직선 연결선 1946">
              <a:extLst>
                <a:ext uri="{FF2B5EF4-FFF2-40B4-BE49-F238E27FC236}">
                  <a16:creationId xmlns:a16="http://schemas.microsoft.com/office/drawing/2014/main" id="{771FEF44-634A-AC77-7D2E-8D6A40B27B8A}"/>
                </a:ext>
              </a:extLst>
            </p:cNvPr>
            <p:cNvCxnSpPr>
              <a:cxnSpLocks/>
            </p:cNvCxnSpPr>
            <p:nvPr/>
          </p:nvCxnSpPr>
          <p:spPr>
            <a:xfrm>
              <a:off x="7128328" y="3615326"/>
              <a:ext cx="385839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48" name="TextBox 1947">
              <a:extLst>
                <a:ext uri="{FF2B5EF4-FFF2-40B4-BE49-F238E27FC236}">
                  <a16:creationId xmlns:a16="http://schemas.microsoft.com/office/drawing/2014/main" id="{7A0E8A2A-BCC8-E8FA-9760-FCDDFFDAE3F7}"/>
                </a:ext>
              </a:extLst>
            </p:cNvPr>
            <p:cNvSpPr txBox="1"/>
            <p:nvPr/>
          </p:nvSpPr>
          <p:spPr>
            <a:xfrm>
              <a:off x="7513254" y="3219704"/>
              <a:ext cx="941868" cy="861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dirty="0"/>
            </a:p>
            <a:p>
              <a:pPr algn="ctr"/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Detector</a:t>
              </a:r>
            </a:p>
            <a:p>
              <a:endParaRPr lang="ko-KR" altLang="en-US" dirty="0"/>
            </a:p>
          </p:txBody>
        </p:sp>
        <p:cxnSp>
          <p:nvCxnSpPr>
            <p:cNvPr id="1949" name="직선 연결선 1948">
              <a:extLst>
                <a:ext uri="{FF2B5EF4-FFF2-40B4-BE49-F238E27FC236}">
                  <a16:creationId xmlns:a16="http://schemas.microsoft.com/office/drawing/2014/main" id="{2617715A-AA0B-8369-7DA9-0B9099D427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1934" y="1571959"/>
              <a:ext cx="2475" cy="2043367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0" name="Line 157">
              <a:extLst>
                <a:ext uri="{FF2B5EF4-FFF2-40B4-BE49-F238E27FC236}">
                  <a16:creationId xmlns:a16="http://schemas.microsoft.com/office/drawing/2014/main" id="{2762D836-0D18-532E-D762-617F2C066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1646" y="4857453"/>
              <a:ext cx="5353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cxnSp>
          <p:nvCxnSpPr>
            <p:cNvPr id="1951" name="직선 화살표 연결선 1950">
              <a:extLst>
                <a:ext uri="{FF2B5EF4-FFF2-40B4-BE49-F238E27FC236}">
                  <a16:creationId xmlns:a16="http://schemas.microsoft.com/office/drawing/2014/main" id="{73D45B3C-5E3A-92BD-FA37-E21903C99028}"/>
                </a:ext>
              </a:extLst>
            </p:cNvPr>
            <p:cNvCxnSpPr>
              <a:cxnSpLocks/>
              <a:stCxn id="1950" idx="1"/>
            </p:cNvCxnSpPr>
            <p:nvPr/>
          </p:nvCxnSpPr>
          <p:spPr>
            <a:xfrm flipH="1" flipV="1">
              <a:off x="3521114" y="3663930"/>
              <a:ext cx="20532" cy="11935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2" name="TextBox 295">
              <a:extLst>
                <a:ext uri="{FF2B5EF4-FFF2-40B4-BE49-F238E27FC236}">
                  <a16:creationId xmlns:a16="http://schemas.microsoft.com/office/drawing/2014/main" id="{DFCBFEFC-B3B4-87F4-74B0-B0EA14D77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4624" y="4839416"/>
              <a:ext cx="13584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i="1" dirty="0">
                  <a:sym typeface="Symbol" panose="05050102010706020507" pitchFamily="18" charset="2"/>
                </a:rPr>
                <a:t>Power control</a:t>
              </a:r>
              <a:endParaRPr lang="ko-KR" altLang="en-US" sz="1600" i="1" baseline="-25000" dirty="0"/>
            </a:p>
          </p:txBody>
        </p:sp>
        <p:sp>
          <p:nvSpPr>
            <p:cNvPr id="1953" name="TextBox 287">
              <a:extLst>
                <a:ext uri="{FF2B5EF4-FFF2-40B4-BE49-F238E27FC236}">
                  <a16:creationId xmlns:a16="http://schemas.microsoft.com/office/drawing/2014/main" id="{6029982A-286F-03DE-184C-F85F6D1BE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3063" y="3926853"/>
              <a:ext cx="4387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i="1" dirty="0" err="1"/>
                <a:t>V</a:t>
              </a:r>
              <a:r>
                <a:rPr lang="en-US" altLang="ko-KR" sz="1600" i="1" baseline="-25000" dirty="0" err="1"/>
                <a:t>rst</a:t>
              </a:r>
              <a:endParaRPr lang="ko-KR" altLang="en-US" sz="1600" i="1" baseline="-25000" dirty="0"/>
            </a:p>
          </p:txBody>
        </p:sp>
        <p:sp>
          <p:nvSpPr>
            <p:cNvPr id="1954" name="TextBox 287">
              <a:extLst>
                <a:ext uri="{FF2B5EF4-FFF2-40B4-BE49-F238E27FC236}">
                  <a16:creationId xmlns:a16="http://schemas.microsoft.com/office/drawing/2014/main" id="{DEDD6015-7DC9-CCE0-66E6-D08435FF0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032" y="4137694"/>
              <a:ext cx="4860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i="1" dirty="0"/>
                <a:t>V</a:t>
              </a:r>
              <a:r>
                <a:rPr lang="en-US" altLang="ko-KR" sz="1600" i="1" baseline="-25000" dirty="0"/>
                <a:t>th2</a:t>
              </a:r>
              <a:endParaRPr lang="ko-KR" altLang="en-US" sz="1600" i="1" baseline="-25000" dirty="0"/>
            </a:p>
          </p:txBody>
        </p:sp>
        <p:sp>
          <p:nvSpPr>
            <p:cNvPr id="1955" name="TextBox 287">
              <a:extLst>
                <a:ext uri="{FF2B5EF4-FFF2-40B4-BE49-F238E27FC236}">
                  <a16:creationId xmlns:a16="http://schemas.microsoft.com/office/drawing/2014/main" id="{1433ACCD-8048-5CAF-7403-5643ED226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9968" y="4159493"/>
              <a:ext cx="47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i="1" dirty="0" err="1"/>
                <a:t>V</a:t>
              </a:r>
              <a:r>
                <a:rPr lang="en-US" altLang="ko-KR" sz="1600" i="1" baseline="-25000" dirty="0" err="1"/>
                <a:t>sat</a:t>
              </a:r>
              <a:endParaRPr lang="ko-KR" altLang="en-US" sz="1600" i="1" baseline="-25000" dirty="0"/>
            </a:p>
          </p:txBody>
        </p:sp>
        <p:sp>
          <p:nvSpPr>
            <p:cNvPr id="1956" name="TextBox 287">
              <a:extLst>
                <a:ext uri="{FF2B5EF4-FFF2-40B4-BE49-F238E27FC236}">
                  <a16:creationId xmlns:a16="http://schemas.microsoft.com/office/drawing/2014/main" id="{F8587AC5-80CC-81E3-B121-8BA3053FC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8417" y="3923935"/>
              <a:ext cx="5845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i="1" dirty="0" err="1"/>
                <a:t>V</a:t>
              </a:r>
              <a:r>
                <a:rPr lang="en-US" altLang="ko-KR" sz="1600" i="1" baseline="-25000" dirty="0" err="1"/>
                <a:t>ramp</a:t>
              </a:r>
              <a:endParaRPr lang="ko-KR" altLang="en-US" sz="1600" i="1" baseline="-25000" dirty="0"/>
            </a:p>
          </p:txBody>
        </p:sp>
        <p:cxnSp>
          <p:nvCxnSpPr>
            <p:cNvPr id="1957" name="직선 연결선 1956">
              <a:extLst>
                <a:ext uri="{FF2B5EF4-FFF2-40B4-BE49-F238E27FC236}">
                  <a16:creationId xmlns:a16="http://schemas.microsoft.com/office/drawing/2014/main" id="{0ADE7BE9-C926-F334-E065-D6B48EC6B5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1388" y="3631144"/>
              <a:ext cx="833187" cy="1082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8" name="직사각형 322">
              <a:extLst>
                <a:ext uri="{FF2B5EF4-FFF2-40B4-BE49-F238E27FC236}">
                  <a16:creationId xmlns:a16="http://schemas.microsoft.com/office/drawing/2014/main" id="{1E51A139-DC45-0A70-E70E-7E7860A09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840" y="3355065"/>
              <a:ext cx="628650" cy="558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400" b="1" dirty="0">
                  <a:solidFill>
                    <a:srgbClr val="000000"/>
                  </a:solidFill>
                </a:rPr>
                <a:t>13-bit </a:t>
              </a:r>
            </a:p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400" b="1" dirty="0">
                  <a:solidFill>
                    <a:srgbClr val="000000"/>
                  </a:solidFill>
                </a:rPr>
                <a:t>SRAM</a:t>
              </a:r>
            </a:p>
          </p:txBody>
        </p:sp>
        <p:sp>
          <p:nvSpPr>
            <p:cNvPr id="1959" name="Text Box 468">
              <a:extLst>
                <a:ext uri="{FF2B5EF4-FFF2-40B4-BE49-F238E27FC236}">
                  <a16:creationId xmlns:a16="http://schemas.microsoft.com/office/drawing/2014/main" id="{7D8E1E5A-48DF-060B-1147-DD0858D34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1431" y="3343920"/>
              <a:ext cx="7000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i="1" dirty="0">
                  <a:sym typeface="Symbol" panose="05050102010706020507" pitchFamily="18" charset="2"/>
                </a:rPr>
                <a:t>write</a:t>
              </a:r>
              <a:endParaRPr kumimoji="1" lang="en-US" altLang="ko-KR" sz="1600" i="1" dirty="0"/>
            </a:p>
          </p:txBody>
        </p:sp>
        <p:sp>
          <p:nvSpPr>
            <p:cNvPr id="1960" name="Line 157">
              <a:extLst>
                <a:ext uri="{FF2B5EF4-FFF2-40B4-BE49-F238E27FC236}">
                  <a16:creationId xmlns:a16="http://schemas.microsoft.com/office/drawing/2014/main" id="{949182E0-C4B5-1A07-F435-F96C114172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82151" y="3906125"/>
              <a:ext cx="0" cy="6666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cxnSp>
          <p:nvCxnSpPr>
            <p:cNvPr id="1961" name="직선 화살표 연결선 1960">
              <a:extLst>
                <a:ext uri="{FF2B5EF4-FFF2-40B4-BE49-F238E27FC236}">
                  <a16:creationId xmlns:a16="http://schemas.microsoft.com/office/drawing/2014/main" id="{CE7A8359-7C00-E6B1-ACE2-237A44FB6536}"/>
                </a:ext>
              </a:extLst>
            </p:cNvPr>
            <p:cNvCxnSpPr>
              <a:cxnSpLocks/>
            </p:cNvCxnSpPr>
            <p:nvPr/>
          </p:nvCxnSpPr>
          <p:spPr>
            <a:xfrm>
              <a:off x="4482151" y="3906127"/>
              <a:ext cx="5278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2" name="TextBox 295">
              <a:extLst>
                <a:ext uri="{FF2B5EF4-FFF2-40B4-BE49-F238E27FC236}">
                  <a16:creationId xmlns:a16="http://schemas.microsoft.com/office/drawing/2014/main" id="{721C64A1-F056-B0EE-719B-6D8FE6C24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711" y="4283708"/>
              <a:ext cx="13712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i="1" dirty="0">
                  <a:sym typeface="Symbol" panose="05050102010706020507" pitchFamily="18" charset="2"/>
                </a:rPr>
                <a:t>Switch control</a:t>
              </a:r>
              <a:endParaRPr lang="ko-KR" altLang="en-US" sz="1600" i="1" baseline="-25000" dirty="0"/>
            </a:p>
          </p:txBody>
        </p:sp>
        <p:sp>
          <p:nvSpPr>
            <p:cNvPr id="1963" name="Line 157">
              <a:extLst>
                <a:ext uri="{FF2B5EF4-FFF2-40B4-BE49-F238E27FC236}">
                  <a16:creationId xmlns:a16="http://schemas.microsoft.com/office/drawing/2014/main" id="{054BA129-A541-4FF2-0277-958453BEED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585229" y="3908022"/>
              <a:ext cx="856" cy="1534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64" name="직사각형 322">
              <a:extLst>
                <a:ext uri="{FF2B5EF4-FFF2-40B4-BE49-F238E27FC236}">
                  <a16:creationId xmlns:a16="http://schemas.microsoft.com/office/drawing/2014/main" id="{A216C31B-BDB4-A7C9-2D90-854ECD6D4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6435" y="5454732"/>
              <a:ext cx="1099574" cy="431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</a:rPr>
                <a:t>13-bit Counter</a:t>
              </a:r>
              <a:endParaRPr lang="ko-KR" altLang="en-US" sz="1400" dirty="0"/>
            </a:p>
          </p:txBody>
        </p:sp>
        <p:sp>
          <p:nvSpPr>
            <p:cNvPr id="1965" name="Oval 132">
              <a:extLst>
                <a:ext uri="{FF2B5EF4-FFF2-40B4-BE49-F238E27FC236}">
                  <a16:creationId xmlns:a16="http://schemas.microsoft.com/office/drawing/2014/main" id="{12FFAAB8-FEDD-8CE5-7D65-AE2AA46C4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046" y="3325781"/>
              <a:ext cx="34925" cy="365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966" name="TextBox 368">
              <a:extLst>
                <a:ext uri="{FF2B5EF4-FFF2-40B4-BE49-F238E27FC236}">
                  <a16:creationId xmlns:a16="http://schemas.microsoft.com/office/drawing/2014/main" id="{50E825E6-285B-E1FB-3A96-27F640EBC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1569" y="1976219"/>
              <a:ext cx="3449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>
                  <a:sym typeface="Symbol" panose="05050102010706020507" pitchFamily="18" charset="2"/>
                </a:rPr>
                <a:t>I</a:t>
              </a:r>
              <a:r>
                <a:rPr lang="en-US" altLang="ko-KR" sz="1600" baseline="-25000" dirty="0"/>
                <a:t>B</a:t>
              </a:r>
              <a:endParaRPr lang="ko-KR" altLang="en-US" sz="1600" dirty="0"/>
            </a:p>
          </p:txBody>
        </p:sp>
        <p:cxnSp>
          <p:nvCxnSpPr>
            <p:cNvPr id="1967" name="직선 화살표 연결선 323">
              <a:extLst>
                <a:ext uri="{FF2B5EF4-FFF2-40B4-BE49-F238E27FC236}">
                  <a16:creationId xmlns:a16="http://schemas.microsoft.com/office/drawing/2014/main" id="{98389B96-07ED-8E5B-DA52-2DB29F5ED6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62904" y="1996712"/>
              <a:ext cx="0" cy="360363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68" name="그룹 285">
              <a:extLst>
                <a:ext uri="{FF2B5EF4-FFF2-40B4-BE49-F238E27FC236}">
                  <a16:creationId xmlns:a16="http://schemas.microsoft.com/office/drawing/2014/main" id="{80880D0A-B472-1E58-BE99-C420B7733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7383" y="3767105"/>
              <a:ext cx="177800" cy="1003299"/>
              <a:chOff x="2880714" y="2562575"/>
              <a:chExt cx="177800" cy="1002950"/>
            </a:xfrm>
          </p:grpSpPr>
          <p:cxnSp>
            <p:nvCxnSpPr>
              <p:cNvPr id="634" name="직선 연결선 633">
                <a:extLst>
                  <a:ext uri="{FF2B5EF4-FFF2-40B4-BE49-F238E27FC236}">
                    <a16:creationId xmlns:a16="http://schemas.microsoft.com/office/drawing/2014/main" id="{F4CB92BB-C171-3DA5-AFA4-B00DC9574E3F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2770457" y="2910910"/>
                <a:ext cx="4332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직선 연결선 634">
                <a:extLst>
                  <a:ext uri="{FF2B5EF4-FFF2-40B4-BE49-F238E27FC236}">
                    <a16:creationId xmlns:a16="http://schemas.microsoft.com/office/drawing/2014/main" id="{C8521F6F-154B-4F93-DCEE-038990E8B4F4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2936295" y="3433809"/>
                <a:ext cx="1079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직선 연결선 635">
                <a:extLst>
                  <a:ext uri="{FF2B5EF4-FFF2-40B4-BE49-F238E27FC236}">
                    <a16:creationId xmlns:a16="http://schemas.microsoft.com/office/drawing/2014/main" id="{3F958CE3-639F-7206-4FAD-93487D264E79}"/>
                  </a:ext>
                </a:extLst>
              </p:cNvPr>
              <p:cNvCxnSpPr/>
              <p:nvPr/>
            </p:nvCxnSpPr>
            <p:spPr bwMode="auto">
              <a:xfrm>
                <a:off x="2914051" y="3484591"/>
                <a:ext cx="14446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직선 연결선 636">
                <a:extLst>
                  <a:ext uri="{FF2B5EF4-FFF2-40B4-BE49-F238E27FC236}">
                    <a16:creationId xmlns:a16="http://schemas.microsoft.com/office/drawing/2014/main" id="{785D3917-0F7F-D683-A8E5-0E2C77575517}"/>
                  </a:ext>
                </a:extLst>
              </p:cNvPr>
              <p:cNvCxnSpPr/>
              <p:nvPr/>
            </p:nvCxnSpPr>
            <p:spPr bwMode="auto">
              <a:xfrm>
                <a:off x="2933101" y="3522678"/>
                <a:ext cx="1079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직선 연결선 637">
                <a:extLst>
                  <a:ext uri="{FF2B5EF4-FFF2-40B4-BE49-F238E27FC236}">
                    <a16:creationId xmlns:a16="http://schemas.microsoft.com/office/drawing/2014/main" id="{3253E372-BE2B-46A1-3181-5E91A31EE1DC}"/>
                  </a:ext>
                </a:extLst>
              </p:cNvPr>
              <p:cNvCxnSpPr/>
              <p:nvPr/>
            </p:nvCxnSpPr>
            <p:spPr bwMode="auto">
              <a:xfrm>
                <a:off x="2950564" y="3565525"/>
                <a:ext cx="730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직선 연결선 638">
                <a:extLst>
                  <a:ext uri="{FF2B5EF4-FFF2-40B4-BE49-F238E27FC236}">
                    <a16:creationId xmlns:a16="http://schemas.microsoft.com/office/drawing/2014/main" id="{63CD78E5-8300-4076-39E7-8089A3E1149E}"/>
                  </a:ext>
                </a:extLst>
              </p:cNvPr>
              <p:cNvCxnSpPr/>
              <p:nvPr/>
            </p:nvCxnSpPr>
            <p:spPr bwMode="auto">
              <a:xfrm rot="16200000" flipV="1">
                <a:off x="2863276" y="2580013"/>
                <a:ext cx="142825" cy="1079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4" name="직사각형 284">
                <a:extLst>
                  <a:ext uri="{FF2B5EF4-FFF2-40B4-BE49-F238E27FC236}">
                    <a16:creationId xmlns:a16="http://schemas.microsoft.com/office/drawing/2014/main" id="{91D3FD34-08ED-2215-C29B-94EA3AD99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318" y="3068960"/>
                <a:ext cx="72008" cy="3240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&amp;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J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</p:grpSp>
        <p:sp>
          <p:nvSpPr>
            <p:cNvPr id="1969" name="TextBox 280">
              <a:extLst>
                <a:ext uri="{FF2B5EF4-FFF2-40B4-BE49-F238E27FC236}">
                  <a16:creationId xmlns:a16="http://schemas.microsoft.com/office/drawing/2014/main" id="{3E70366B-DA4B-DD09-F468-E34C7DC1D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348" y="4803760"/>
              <a:ext cx="744114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600" b="1" dirty="0"/>
                <a:t>3 </a:t>
              </a:r>
              <a:r>
                <a:rPr lang="en-US" altLang="ko-KR" sz="1600" b="1" dirty="0">
                  <a:sym typeface="Symbol" panose="05050102010706020507" pitchFamily="18" charset="2"/>
                </a:rPr>
                <a:t> 3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ym typeface="Symbol" panose="05050102010706020507" pitchFamily="18" charset="2"/>
                </a:rPr>
                <a:t>sensor</a:t>
              </a:r>
              <a:endParaRPr lang="ko-KR" altLang="en-US" sz="1600" b="1" baseline="-25000" dirty="0"/>
            </a:p>
          </p:txBody>
        </p:sp>
        <p:grpSp>
          <p:nvGrpSpPr>
            <p:cNvPr id="1970" name="그룹 202">
              <a:extLst>
                <a:ext uri="{FF2B5EF4-FFF2-40B4-BE49-F238E27FC236}">
                  <a16:creationId xmlns:a16="http://schemas.microsoft.com/office/drawing/2014/main" id="{08A09596-AE68-023C-2346-122067D6F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021" y="884658"/>
              <a:ext cx="702432" cy="313575"/>
              <a:chOff x="333338" y="1751325"/>
              <a:chExt cx="703680" cy="313367"/>
            </a:xfrm>
          </p:grpSpPr>
          <p:grpSp>
            <p:nvGrpSpPr>
              <p:cNvPr id="625" name="그룹 43">
                <a:extLst>
                  <a:ext uri="{FF2B5EF4-FFF2-40B4-BE49-F238E27FC236}">
                    <a16:creationId xmlns:a16="http://schemas.microsoft.com/office/drawing/2014/main" id="{317E974E-29CF-70E3-D795-3E8E164DD0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33338" y="1751325"/>
                <a:ext cx="703680" cy="313367"/>
                <a:chOff x="2676126" y="3030542"/>
                <a:chExt cx="703680" cy="312730"/>
              </a:xfrm>
            </p:grpSpPr>
            <p:sp>
              <p:nvSpPr>
                <p:cNvPr id="628" name="Line 188">
                  <a:extLst>
                    <a:ext uri="{FF2B5EF4-FFF2-40B4-BE49-F238E27FC236}">
                      <a16:creationId xmlns:a16="http://schemas.microsoft.com/office/drawing/2014/main" id="{B1D9FE49-00D7-4AF4-B4D4-4D0A998F9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45871" y="3263104"/>
                  <a:ext cx="1603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9" name="Line 189">
                  <a:extLst>
                    <a:ext uri="{FF2B5EF4-FFF2-40B4-BE49-F238E27FC236}">
                      <a16:creationId xmlns:a16="http://schemas.microsoft.com/office/drawing/2014/main" id="{4EF4A76C-2F98-DA9F-AE14-D90D4796A7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79208" y="3263104"/>
                  <a:ext cx="1603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0" name="Line 190">
                  <a:extLst>
                    <a:ext uri="{FF2B5EF4-FFF2-40B4-BE49-F238E27FC236}">
                      <a16:creationId xmlns:a16="http://schemas.microsoft.com/office/drawing/2014/main" id="{18544085-020A-8032-F4D8-827BD3E918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20385" y="3010825"/>
                  <a:ext cx="0" cy="5188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631" name="Line 193">
                  <a:extLst>
                    <a:ext uri="{FF2B5EF4-FFF2-40B4-BE49-F238E27FC236}">
                      <a16:creationId xmlns:a16="http://schemas.microsoft.com/office/drawing/2014/main" id="{4755BD49-704C-5034-BA73-0B403B28CA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2751174" y="3109734"/>
                  <a:ext cx="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2" name="Line 195">
                  <a:extLst>
                    <a:ext uri="{FF2B5EF4-FFF2-40B4-BE49-F238E27FC236}">
                      <a16:creationId xmlns:a16="http://schemas.microsoft.com/office/drawing/2014/main" id="{32B33661-B259-5EE3-9E27-1D30CFF03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48126" y="3269086"/>
                  <a:ext cx="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3" name="Line 196">
                  <a:extLst>
                    <a:ext uri="{FF2B5EF4-FFF2-40B4-BE49-F238E27FC236}">
                      <a16:creationId xmlns:a16="http://schemas.microsoft.com/office/drawing/2014/main" id="{40DB6FBA-AF0C-5CB0-B74D-9F5E4CC4F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600914" y="3106742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627" name="Oval 114">
                <a:extLst>
                  <a:ext uri="{FF2B5EF4-FFF2-40B4-BE49-F238E27FC236}">
                    <a16:creationId xmlns:a16="http://schemas.microsoft.com/office/drawing/2014/main" id="{9C449C0F-2C0D-0568-B019-4BCD3295F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369" y="1952625"/>
                <a:ext cx="71438" cy="71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&amp;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J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</p:grpSp>
        <p:grpSp>
          <p:nvGrpSpPr>
            <p:cNvPr id="1971" name="그룹 202">
              <a:extLst>
                <a:ext uri="{FF2B5EF4-FFF2-40B4-BE49-F238E27FC236}">
                  <a16:creationId xmlns:a16="http://schemas.microsoft.com/office/drawing/2014/main" id="{13244744-8C1C-9F25-F884-C35DED0CEEE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192738" y="1192868"/>
              <a:ext cx="386364" cy="631437"/>
              <a:chOff x="648980" y="1746243"/>
              <a:chExt cx="387050" cy="631437"/>
            </a:xfrm>
          </p:grpSpPr>
          <p:grpSp>
            <p:nvGrpSpPr>
              <p:cNvPr id="616" name="그룹 43">
                <a:extLst>
                  <a:ext uri="{FF2B5EF4-FFF2-40B4-BE49-F238E27FC236}">
                    <a16:creationId xmlns:a16="http://schemas.microsoft.com/office/drawing/2014/main" id="{EA8A4732-E83D-D92E-F1F5-1E982D9DFB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48980" y="1746243"/>
                <a:ext cx="387050" cy="631437"/>
                <a:chOff x="2677114" y="3025472"/>
                <a:chExt cx="387050" cy="630154"/>
              </a:xfrm>
            </p:grpSpPr>
            <p:sp>
              <p:nvSpPr>
                <p:cNvPr id="618" name="Line 188">
                  <a:extLst>
                    <a:ext uri="{FF2B5EF4-FFF2-40B4-BE49-F238E27FC236}">
                      <a16:creationId xmlns:a16="http://schemas.microsoft.com/office/drawing/2014/main" id="{6A9C767C-9FD2-8132-2920-1974EAF8F9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45871" y="3263104"/>
                  <a:ext cx="1603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9" name="Line 189">
                  <a:extLst>
                    <a:ext uri="{FF2B5EF4-FFF2-40B4-BE49-F238E27FC236}">
                      <a16:creationId xmlns:a16="http://schemas.microsoft.com/office/drawing/2014/main" id="{9FC99241-9167-708C-78A9-815AF898B2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79208" y="3263104"/>
                  <a:ext cx="1603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0" name="Line 190">
                  <a:extLst>
                    <a:ext uri="{FF2B5EF4-FFF2-40B4-BE49-F238E27FC236}">
                      <a16:creationId xmlns:a16="http://schemas.microsoft.com/office/drawing/2014/main" id="{6FA5A483-7DAB-2444-047D-B3E067BB2A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962564" y="3168647"/>
                  <a:ext cx="0" cy="203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1" name="Line 191">
                  <a:extLst>
                    <a:ext uri="{FF2B5EF4-FFF2-40B4-BE49-F238E27FC236}">
                      <a16:creationId xmlns:a16="http://schemas.microsoft.com/office/drawing/2014/main" id="{B50932B9-7CC0-5F1D-5BBB-8987094FB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527462" y="3501188"/>
                  <a:ext cx="3088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622" name="Line 193">
                  <a:extLst>
                    <a:ext uri="{FF2B5EF4-FFF2-40B4-BE49-F238E27FC236}">
                      <a16:creationId xmlns:a16="http://schemas.microsoft.com/office/drawing/2014/main" id="{925DE65B-E8C9-D45F-4E6A-33A33969C8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2751578" y="3274750"/>
                  <a:ext cx="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623" name="Line 195">
                  <a:extLst>
                    <a:ext uri="{FF2B5EF4-FFF2-40B4-BE49-F238E27FC236}">
                      <a16:creationId xmlns:a16="http://schemas.microsoft.com/office/drawing/2014/main" id="{E3CDEA2A-28AD-8B44-CB82-3528C8CA78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49170" y="3111509"/>
                  <a:ext cx="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624" name="Line 196">
                  <a:extLst>
                    <a:ext uri="{FF2B5EF4-FFF2-40B4-BE49-F238E27FC236}">
                      <a16:creationId xmlns:a16="http://schemas.microsoft.com/office/drawing/2014/main" id="{11071F85-DA67-7E6C-1DF6-B5F531EB7F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600914" y="3101672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617" name="Oval 114">
                <a:extLst>
                  <a:ext uri="{FF2B5EF4-FFF2-40B4-BE49-F238E27FC236}">
                    <a16:creationId xmlns:a16="http://schemas.microsoft.com/office/drawing/2014/main" id="{84AD710B-9F64-3D8E-6A80-BA898CD71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369" y="1952625"/>
                <a:ext cx="71438" cy="71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&amp;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J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FontTx/>
                  <a:buNone/>
                </a:pPr>
                <a:endParaRPr lang="ko-KR" altLang="en-US" sz="2400" dirty="0"/>
              </a:p>
            </p:txBody>
          </p:sp>
        </p:grpSp>
        <p:sp>
          <p:nvSpPr>
            <p:cNvPr id="1972" name="Line 193">
              <a:extLst>
                <a:ext uri="{FF2B5EF4-FFF2-40B4-BE49-F238E27FC236}">
                  <a16:creationId xmlns:a16="http://schemas.microsoft.com/office/drawing/2014/main" id="{7D486E2F-BA4F-6973-4A10-C4AA221EAB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094916" y="91482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73" name="Line 131">
              <a:extLst>
                <a:ext uri="{FF2B5EF4-FFF2-40B4-BE49-F238E27FC236}">
                  <a16:creationId xmlns:a16="http://schemas.microsoft.com/office/drawing/2014/main" id="{0C34A0A1-1002-ED56-D3BF-755D3C3E9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0163" y="1806998"/>
              <a:ext cx="12576" cy="840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pic>
          <p:nvPicPr>
            <p:cNvPr id="1974" name="Picture 2">
              <a:extLst>
                <a:ext uri="{FF2B5EF4-FFF2-40B4-BE49-F238E27FC236}">
                  <a16:creationId xmlns:a16="http://schemas.microsoft.com/office/drawing/2014/main" id="{AA8DA44A-13B6-DCAF-F89A-FEE273FD4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433" y="4244944"/>
              <a:ext cx="360362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5" name="Picture 2">
              <a:extLst>
                <a:ext uri="{FF2B5EF4-FFF2-40B4-BE49-F238E27FC236}">
                  <a16:creationId xmlns:a16="http://schemas.microsoft.com/office/drawing/2014/main" id="{A941497F-1468-DFAF-C3D0-E3E925240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433" y="4402106"/>
              <a:ext cx="360362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6" name="Picture 2">
              <a:extLst>
                <a:ext uri="{FF2B5EF4-FFF2-40B4-BE49-F238E27FC236}">
                  <a16:creationId xmlns:a16="http://schemas.microsoft.com/office/drawing/2014/main" id="{C97EB097-A182-FEC6-D2BE-FEE5DF88A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433" y="4559268"/>
              <a:ext cx="360362" cy="1254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7" name="Oval 132">
              <a:extLst>
                <a:ext uri="{FF2B5EF4-FFF2-40B4-BE49-F238E27FC236}">
                  <a16:creationId xmlns:a16="http://schemas.microsoft.com/office/drawing/2014/main" id="{61C8B163-D8B1-41A0-5380-42304EDAD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421" y="3324193"/>
              <a:ext cx="34925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978" name="Oval 132">
              <a:extLst>
                <a:ext uri="{FF2B5EF4-FFF2-40B4-BE49-F238E27FC236}">
                  <a16:creationId xmlns:a16="http://schemas.microsoft.com/office/drawing/2014/main" id="{C2E0805F-86E5-C144-5520-CFB8640AE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384" y="3324193"/>
              <a:ext cx="34925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979" name="Oval 132">
              <a:extLst>
                <a:ext uri="{FF2B5EF4-FFF2-40B4-BE49-F238E27FC236}">
                  <a16:creationId xmlns:a16="http://schemas.microsoft.com/office/drawing/2014/main" id="{3ACBA387-4B3D-0AC7-FD29-D8D9A6DA2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934" y="3324193"/>
              <a:ext cx="34925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grpSp>
          <p:nvGrpSpPr>
            <p:cNvPr id="1980" name="그룹 285">
              <a:extLst>
                <a:ext uri="{FF2B5EF4-FFF2-40B4-BE49-F238E27FC236}">
                  <a16:creationId xmlns:a16="http://schemas.microsoft.com/office/drawing/2014/main" id="{235B475B-2B00-7392-8AA2-DB6749A874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7070" y="3767105"/>
              <a:ext cx="177800" cy="1003299"/>
              <a:chOff x="2880714" y="2562575"/>
              <a:chExt cx="177800" cy="1002950"/>
            </a:xfrm>
          </p:grpSpPr>
          <p:cxnSp>
            <p:nvCxnSpPr>
              <p:cNvPr id="609" name="직선 연결선 608">
                <a:extLst>
                  <a:ext uri="{FF2B5EF4-FFF2-40B4-BE49-F238E27FC236}">
                    <a16:creationId xmlns:a16="http://schemas.microsoft.com/office/drawing/2014/main" id="{291FEA40-A685-C2F8-1200-1DC90741D272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2770458" y="2910910"/>
                <a:ext cx="4332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직선 연결선 609">
                <a:extLst>
                  <a:ext uri="{FF2B5EF4-FFF2-40B4-BE49-F238E27FC236}">
                    <a16:creationId xmlns:a16="http://schemas.microsoft.com/office/drawing/2014/main" id="{9D7590EC-E398-9F8F-E298-B7EE2E78F751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2936296" y="3433809"/>
                <a:ext cx="1079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직선 연결선 610">
                <a:extLst>
                  <a:ext uri="{FF2B5EF4-FFF2-40B4-BE49-F238E27FC236}">
                    <a16:creationId xmlns:a16="http://schemas.microsoft.com/office/drawing/2014/main" id="{EFD26122-25C9-8BE2-598F-E061DC86AC5A}"/>
                  </a:ext>
                </a:extLst>
              </p:cNvPr>
              <p:cNvCxnSpPr/>
              <p:nvPr/>
            </p:nvCxnSpPr>
            <p:spPr bwMode="auto">
              <a:xfrm>
                <a:off x="2914052" y="3484591"/>
                <a:ext cx="1444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직선 연결선 611">
                <a:extLst>
                  <a:ext uri="{FF2B5EF4-FFF2-40B4-BE49-F238E27FC236}">
                    <a16:creationId xmlns:a16="http://schemas.microsoft.com/office/drawing/2014/main" id="{C3C1719A-06D0-05F0-D566-0D82F0EF0AE0}"/>
                  </a:ext>
                </a:extLst>
              </p:cNvPr>
              <p:cNvCxnSpPr/>
              <p:nvPr/>
            </p:nvCxnSpPr>
            <p:spPr bwMode="auto">
              <a:xfrm>
                <a:off x="2933102" y="3522678"/>
                <a:ext cx="1079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직선 연결선 612">
                <a:extLst>
                  <a:ext uri="{FF2B5EF4-FFF2-40B4-BE49-F238E27FC236}">
                    <a16:creationId xmlns:a16="http://schemas.microsoft.com/office/drawing/2014/main" id="{D11F3CA3-6FBE-5B67-BEA6-E64672ED18CB}"/>
                  </a:ext>
                </a:extLst>
              </p:cNvPr>
              <p:cNvCxnSpPr/>
              <p:nvPr/>
            </p:nvCxnSpPr>
            <p:spPr bwMode="auto">
              <a:xfrm>
                <a:off x="2950564" y="3565525"/>
                <a:ext cx="730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직선 연결선 613">
                <a:extLst>
                  <a:ext uri="{FF2B5EF4-FFF2-40B4-BE49-F238E27FC236}">
                    <a16:creationId xmlns:a16="http://schemas.microsoft.com/office/drawing/2014/main" id="{FF9402AE-EFD4-745E-622F-2FC9B7F26E57}"/>
                  </a:ext>
                </a:extLst>
              </p:cNvPr>
              <p:cNvCxnSpPr/>
              <p:nvPr/>
            </p:nvCxnSpPr>
            <p:spPr bwMode="auto">
              <a:xfrm rot="16200000" flipV="1">
                <a:off x="2863276" y="2580013"/>
                <a:ext cx="142825" cy="1079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5" name="직사각형 284">
                <a:extLst>
                  <a:ext uri="{FF2B5EF4-FFF2-40B4-BE49-F238E27FC236}">
                    <a16:creationId xmlns:a16="http://schemas.microsoft.com/office/drawing/2014/main" id="{1DFAD1C5-6ED4-B1F1-8DFA-B9B40FB4C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318" y="3068960"/>
                <a:ext cx="72008" cy="3240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&amp;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J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</p:grpSp>
        <p:grpSp>
          <p:nvGrpSpPr>
            <p:cNvPr id="1981" name="그룹 285">
              <a:extLst>
                <a:ext uri="{FF2B5EF4-FFF2-40B4-BE49-F238E27FC236}">
                  <a16:creationId xmlns:a16="http://schemas.microsoft.com/office/drawing/2014/main" id="{F387F868-35A1-5B5A-7A7B-89F076F51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9933" y="3767104"/>
              <a:ext cx="177800" cy="1006475"/>
              <a:chOff x="2880714" y="2562652"/>
              <a:chExt cx="177800" cy="1006698"/>
            </a:xfrm>
          </p:grpSpPr>
          <p:cxnSp>
            <p:nvCxnSpPr>
              <p:cNvPr id="602" name="직선 연결선 601">
                <a:extLst>
                  <a:ext uri="{FF2B5EF4-FFF2-40B4-BE49-F238E27FC236}">
                    <a16:creationId xmlns:a16="http://schemas.microsoft.com/office/drawing/2014/main" id="{4A2064D5-AEB6-DEDB-A5E2-994D70590D47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2770334" y="2911186"/>
                <a:ext cx="4334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직선 연결선 602">
                <a:extLst>
                  <a:ext uri="{FF2B5EF4-FFF2-40B4-BE49-F238E27FC236}">
                    <a16:creationId xmlns:a16="http://schemas.microsoft.com/office/drawing/2014/main" id="{344091CF-5317-A576-8019-208C182BC2D0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2936264" y="3434383"/>
                <a:ext cx="10797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직선 연결선 603">
                <a:extLst>
                  <a:ext uri="{FF2B5EF4-FFF2-40B4-BE49-F238E27FC236}">
                    <a16:creationId xmlns:a16="http://schemas.microsoft.com/office/drawing/2014/main" id="{E6AA08EA-641F-6306-FE48-B63AF9090030}"/>
                  </a:ext>
                </a:extLst>
              </p:cNvPr>
              <p:cNvCxnSpPr/>
              <p:nvPr/>
            </p:nvCxnSpPr>
            <p:spPr bwMode="auto">
              <a:xfrm>
                <a:off x="2914051" y="3485194"/>
                <a:ext cx="14446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직선 연결선 604">
                <a:extLst>
                  <a:ext uri="{FF2B5EF4-FFF2-40B4-BE49-F238E27FC236}">
                    <a16:creationId xmlns:a16="http://schemas.microsoft.com/office/drawing/2014/main" id="{CDA55816-916F-B9A1-CE3A-14F2263FEA93}"/>
                  </a:ext>
                </a:extLst>
              </p:cNvPr>
              <p:cNvCxnSpPr/>
              <p:nvPr/>
            </p:nvCxnSpPr>
            <p:spPr bwMode="auto">
              <a:xfrm>
                <a:off x="2933101" y="3523303"/>
                <a:ext cx="1079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직선 연결선 605">
                <a:extLst>
                  <a:ext uri="{FF2B5EF4-FFF2-40B4-BE49-F238E27FC236}">
                    <a16:creationId xmlns:a16="http://schemas.microsoft.com/office/drawing/2014/main" id="{106B3A45-1F9B-CFDD-6BD3-9AE3C03687AC}"/>
                  </a:ext>
                </a:extLst>
              </p:cNvPr>
              <p:cNvCxnSpPr/>
              <p:nvPr/>
            </p:nvCxnSpPr>
            <p:spPr bwMode="auto">
              <a:xfrm>
                <a:off x="2950564" y="3569350"/>
                <a:ext cx="730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직선 연결선 606">
                <a:extLst>
                  <a:ext uri="{FF2B5EF4-FFF2-40B4-BE49-F238E27FC236}">
                    <a16:creationId xmlns:a16="http://schemas.microsoft.com/office/drawing/2014/main" id="{5F63B040-54BB-12BE-E8CD-A6140A1F0BA9}"/>
                  </a:ext>
                </a:extLst>
              </p:cNvPr>
              <p:cNvCxnSpPr/>
              <p:nvPr/>
            </p:nvCxnSpPr>
            <p:spPr bwMode="auto">
              <a:xfrm rot="16200000" flipV="1">
                <a:off x="2863235" y="2580131"/>
                <a:ext cx="142907" cy="1079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8" name="직사각형 284">
                <a:extLst>
                  <a:ext uri="{FF2B5EF4-FFF2-40B4-BE49-F238E27FC236}">
                    <a16:creationId xmlns:a16="http://schemas.microsoft.com/office/drawing/2014/main" id="{AADDC393-3E34-B4DD-9093-DBECFF315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318" y="3068960"/>
                <a:ext cx="72008" cy="3240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&amp;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J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</p:grpSp>
        <p:grpSp>
          <p:nvGrpSpPr>
            <p:cNvPr id="1982" name="그룹 285">
              <a:extLst>
                <a:ext uri="{FF2B5EF4-FFF2-40B4-BE49-F238E27FC236}">
                  <a16:creationId xmlns:a16="http://schemas.microsoft.com/office/drawing/2014/main" id="{FA4E0AFD-7A83-8412-51C6-30BC1D769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620" y="3767105"/>
              <a:ext cx="177800" cy="1003299"/>
              <a:chOff x="2880714" y="2562575"/>
              <a:chExt cx="177800" cy="1002950"/>
            </a:xfrm>
          </p:grpSpPr>
          <p:cxnSp>
            <p:nvCxnSpPr>
              <p:cNvPr id="595" name="직선 연결선 594">
                <a:extLst>
                  <a:ext uri="{FF2B5EF4-FFF2-40B4-BE49-F238E27FC236}">
                    <a16:creationId xmlns:a16="http://schemas.microsoft.com/office/drawing/2014/main" id="{B416DA11-4999-12B9-0295-A568E40D36FF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2770458" y="2910910"/>
                <a:ext cx="4332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직선 연결선 595">
                <a:extLst>
                  <a:ext uri="{FF2B5EF4-FFF2-40B4-BE49-F238E27FC236}">
                    <a16:creationId xmlns:a16="http://schemas.microsoft.com/office/drawing/2014/main" id="{2539E2C5-045D-DD7B-EC66-ED4EDC824DBA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2936296" y="3433809"/>
                <a:ext cx="1079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직선 연결선 596">
                <a:extLst>
                  <a:ext uri="{FF2B5EF4-FFF2-40B4-BE49-F238E27FC236}">
                    <a16:creationId xmlns:a16="http://schemas.microsoft.com/office/drawing/2014/main" id="{6BF89B4B-F7D4-7CA3-B5D2-4E5616548AF1}"/>
                  </a:ext>
                </a:extLst>
              </p:cNvPr>
              <p:cNvCxnSpPr/>
              <p:nvPr/>
            </p:nvCxnSpPr>
            <p:spPr bwMode="auto">
              <a:xfrm>
                <a:off x="2914052" y="3484591"/>
                <a:ext cx="1444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직선 연결선 597">
                <a:extLst>
                  <a:ext uri="{FF2B5EF4-FFF2-40B4-BE49-F238E27FC236}">
                    <a16:creationId xmlns:a16="http://schemas.microsoft.com/office/drawing/2014/main" id="{3F50BD01-BA73-B81F-172E-809FFC36015C}"/>
                  </a:ext>
                </a:extLst>
              </p:cNvPr>
              <p:cNvCxnSpPr/>
              <p:nvPr/>
            </p:nvCxnSpPr>
            <p:spPr bwMode="auto">
              <a:xfrm>
                <a:off x="2933102" y="3522678"/>
                <a:ext cx="1079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직선 연결선 598">
                <a:extLst>
                  <a:ext uri="{FF2B5EF4-FFF2-40B4-BE49-F238E27FC236}">
                    <a16:creationId xmlns:a16="http://schemas.microsoft.com/office/drawing/2014/main" id="{59456F92-DAA1-2D07-6367-0AF678096144}"/>
                  </a:ext>
                </a:extLst>
              </p:cNvPr>
              <p:cNvCxnSpPr/>
              <p:nvPr/>
            </p:nvCxnSpPr>
            <p:spPr bwMode="auto">
              <a:xfrm>
                <a:off x="2950564" y="3565525"/>
                <a:ext cx="730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직선 연결선 599">
                <a:extLst>
                  <a:ext uri="{FF2B5EF4-FFF2-40B4-BE49-F238E27FC236}">
                    <a16:creationId xmlns:a16="http://schemas.microsoft.com/office/drawing/2014/main" id="{7AEE4763-2E21-4260-9141-7E6DA35C85C6}"/>
                  </a:ext>
                </a:extLst>
              </p:cNvPr>
              <p:cNvCxnSpPr/>
              <p:nvPr/>
            </p:nvCxnSpPr>
            <p:spPr bwMode="auto">
              <a:xfrm rot="16200000" flipV="1">
                <a:off x="2863276" y="2580013"/>
                <a:ext cx="142825" cy="1079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직사각형 284">
                <a:extLst>
                  <a:ext uri="{FF2B5EF4-FFF2-40B4-BE49-F238E27FC236}">
                    <a16:creationId xmlns:a16="http://schemas.microsoft.com/office/drawing/2014/main" id="{FC3F8776-AC26-55E6-D359-A6602DAA4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318" y="3068960"/>
                <a:ext cx="72008" cy="3240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&amp;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J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</p:grpSp>
        <p:sp>
          <p:nvSpPr>
            <p:cNvPr id="1983" name="Line 131">
              <a:extLst>
                <a:ext uri="{FF2B5EF4-FFF2-40B4-BE49-F238E27FC236}">
                  <a16:creationId xmlns:a16="http://schemas.microsoft.com/office/drawing/2014/main" id="{944A98CA-5EF6-1ED1-C91A-9B1BE0E06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3433" y="3341656"/>
              <a:ext cx="0" cy="3890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0" name="Line 131">
              <a:extLst>
                <a:ext uri="{FF2B5EF4-FFF2-40B4-BE49-F238E27FC236}">
                  <a16:creationId xmlns:a16="http://schemas.microsoft.com/office/drawing/2014/main" id="{45E62706-0721-F846-D54D-458FACB3A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7883" y="3341657"/>
              <a:ext cx="0" cy="3890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1" name="Line 131">
              <a:extLst>
                <a:ext uri="{FF2B5EF4-FFF2-40B4-BE49-F238E27FC236}">
                  <a16:creationId xmlns:a16="http://schemas.microsoft.com/office/drawing/2014/main" id="{44897381-CEC3-B30A-1B4D-3E9FF148D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0745" y="3335307"/>
              <a:ext cx="0" cy="3954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2" name="Line 131">
              <a:extLst>
                <a:ext uri="{FF2B5EF4-FFF2-40B4-BE49-F238E27FC236}">
                  <a16:creationId xmlns:a16="http://schemas.microsoft.com/office/drawing/2014/main" id="{EC18E390-92F2-623B-0206-BAF20F8B1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333" y="3338481"/>
              <a:ext cx="0" cy="392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323" name="직선 연결선 322">
              <a:extLst>
                <a:ext uri="{FF2B5EF4-FFF2-40B4-BE49-F238E27FC236}">
                  <a16:creationId xmlns:a16="http://schemas.microsoft.com/office/drawing/2014/main" id="{0EDE9D7B-5EF1-CD76-CAC9-01E049740960}"/>
                </a:ext>
              </a:extLst>
            </p:cNvPr>
            <p:cNvCxnSpPr>
              <a:cxnSpLocks/>
            </p:cNvCxnSpPr>
            <p:nvPr/>
          </p:nvCxnSpPr>
          <p:spPr>
            <a:xfrm>
              <a:off x="2764356" y="3352593"/>
              <a:ext cx="23177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4" name="Line 157">
              <a:extLst>
                <a:ext uri="{FF2B5EF4-FFF2-40B4-BE49-F238E27FC236}">
                  <a16:creationId xmlns:a16="http://schemas.microsoft.com/office/drawing/2014/main" id="{7AD213B7-7CCA-A84B-B243-25024B9EE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1373" y="3226087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cxnSp>
          <p:nvCxnSpPr>
            <p:cNvPr id="325" name="직선 연결선 324">
              <a:extLst>
                <a:ext uri="{FF2B5EF4-FFF2-40B4-BE49-F238E27FC236}">
                  <a16:creationId xmlns:a16="http://schemas.microsoft.com/office/drawing/2014/main" id="{450DE70E-AF24-86B2-177C-5AF2DD03C967}"/>
                </a:ext>
              </a:extLst>
            </p:cNvPr>
            <p:cNvCxnSpPr>
              <a:cxnSpLocks/>
              <a:stCxn id="321" idx="0"/>
            </p:cNvCxnSpPr>
            <p:nvPr/>
          </p:nvCxnSpPr>
          <p:spPr>
            <a:xfrm flipV="1">
              <a:off x="2310745" y="3334295"/>
              <a:ext cx="260628" cy="1012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직선 연결선 325">
              <a:extLst>
                <a:ext uri="{FF2B5EF4-FFF2-40B4-BE49-F238E27FC236}">
                  <a16:creationId xmlns:a16="http://schemas.microsoft.com/office/drawing/2014/main" id="{744C7083-0B4E-4C43-20C7-F5E299F6F6FB}"/>
                </a:ext>
              </a:extLst>
            </p:cNvPr>
            <p:cNvCxnSpPr>
              <a:cxnSpLocks/>
              <a:endCxn id="339" idx="1"/>
            </p:cNvCxnSpPr>
            <p:nvPr/>
          </p:nvCxnSpPr>
          <p:spPr>
            <a:xfrm>
              <a:off x="2485285" y="1577474"/>
              <a:ext cx="2028820" cy="81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" name="Line 193">
              <a:extLst>
                <a:ext uri="{FF2B5EF4-FFF2-40B4-BE49-F238E27FC236}">
                  <a16:creationId xmlns:a16="http://schemas.microsoft.com/office/drawing/2014/main" id="{373EC9E5-0160-6BC5-EC97-3CA709999C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946926" y="1053672"/>
              <a:ext cx="2785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8" name="Line 157">
              <a:extLst>
                <a:ext uri="{FF2B5EF4-FFF2-40B4-BE49-F238E27FC236}">
                  <a16:creationId xmlns:a16="http://schemas.microsoft.com/office/drawing/2014/main" id="{EE754DDB-4786-894D-6C63-302828C89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6460" y="1192941"/>
              <a:ext cx="241298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9" name="Line 157">
              <a:extLst>
                <a:ext uri="{FF2B5EF4-FFF2-40B4-BE49-F238E27FC236}">
                  <a16:creationId xmlns:a16="http://schemas.microsoft.com/office/drawing/2014/main" id="{CBAD7ABF-0AF2-03C5-9CF7-B8B0274C36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6460" y="1272515"/>
              <a:ext cx="241298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330" name="직선 연결선 329">
              <a:extLst>
                <a:ext uri="{FF2B5EF4-FFF2-40B4-BE49-F238E27FC236}">
                  <a16:creationId xmlns:a16="http://schemas.microsoft.com/office/drawing/2014/main" id="{98AD4B66-2BA2-0187-DD14-F6CF57E343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6195" y="1282903"/>
              <a:ext cx="0" cy="303285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1" name="TextBox 324">
              <a:extLst>
                <a:ext uri="{FF2B5EF4-FFF2-40B4-BE49-F238E27FC236}">
                  <a16:creationId xmlns:a16="http://schemas.microsoft.com/office/drawing/2014/main" id="{EDADFFE6-128C-10E6-9C82-F65F881B0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825" y="1018879"/>
              <a:ext cx="442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C</a:t>
              </a:r>
              <a:r>
                <a:rPr lang="en-US" altLang="ko-KR" sz="1600" baseline="-25000" dirty="0"/>
                <a:t>M</a:t>
              </a:r>
              <a:endParaRPr lang="ko-KR" altLang="en-US" sz="1600" baseline="-25000" dirty="0"/>
            </a:p>
          </p:txBody>
        </p:sp>
        <p:sp>
          <p:nvSpPr>
            <p:cNvPr id="332" name="TextBox 287">
              <a:extLst>
                <a:ext uri="{FF2B5EF4-FFF2-40B4-BE49-F238E27FC236}">
                  <a16:creationId xmlns:a16="http://schemas.microsoft.com/office/drawing/2014/main" id="{187872D4-5DC1-A3F6-BC78-B6616D0FC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177" y="1252385"/>
              <a:ext cx="5453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V</a:t>
              </a:r>
              <a:r>
                <a:rPr lang="en-US" altLang="ko-KR" sz="1600" baseline="-25000" dirty="0"/>
                <a:t>CM</a:t>
              </a:r>
              <a:endParaRPr lang="ko-KR" altLang="en-US" sz="1600" baseline="-25000" dirty="0"/>
            </a:p>
          </p:txBody>
        </p:sp>
        <p:sp>
          <p:nvSpPr>
            <p:cNvPr id="333" name="Oval 132">
              <a:extLst>
                <a:ext uri="{FF2B5EF4-FFF2-40B4-BE49-F238E27FC236}">
                  <a16:creationId xmlns:a16="http://schemas.microsoft.com/office/drawing/2014/main" id="{9473FF80-5BE0-2202-7803-21DC89B7A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839" y="1562437"/>
              <a:ext cx="36513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334" name="Oval 132">
              <a:extLst>
                <a:ext uri="{FF2B5EF4-FFF2-40B4-BE49-F238E27FC236}">
                  <a16:creationId xmlns:a16="http://schemas.microsoft.com/office/drawing/2014/main" id="{BE4A0C47-CC3D-4F3B-9E2A-AFC0A758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611" y="806870"/>
              <a:ext cx="36513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335" name="Line 157">
              <a:extLst>
                <a:ext uri="{FF2B5EF4-FFF2-40B4-BE49-F238E27FC236}">
                  <a16:creationId xmlns:a16="http://schemas.microsoft.com/office/drawing/2014/main" id="{D91F72AD-9759-2662-7F5F-8340C5316F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89867" y="825126"/>
              <a:ext cx="0" cy="2609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6" name="Line 157">
              <a:extLst>
                <a:ext uri="{FF2B5EF4-FFF2-40B4-BE49-F238E27FC236}">
                  <a16:creationId xmlns:a16="http://schemas.microsoft.com/office/drawing/2014/main" id="{8275F6FD-19AC-DD36-3271-180E78A5C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5061" y="1072511"/>
              <a:ext cx="97624" cy="156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37" name="Line 157">
              <a:extLst>
                <a:ext uri="{FF2B5EF4-FFF2-40B4-BE49-F238E27FC236}">
                  <a16:creationId xmlns:a16="http://schemas.microsoft.com/office/drawing/2014/main" id="{0D65F587-58CE-B638-8423-10109498E6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87474" y="1220063"/>
              <a:ext cx="4786" cy="352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" name="Text Box 468">
              <a:extLst>
                <a:ext uri="{FF2B5EF4-FFF2-40B4-BE49-F238E27FC236}">
                  <a16:creationId xmlns:a16="http://schemas.microsoft.com/office/drawing/2014/main" id="{C785193B-41D3-6B87-0352-D18F6CA10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497" y="1015203"/>
              <a:ext cx="7146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ko-KR" altLang="en-US" sz="1600" i="1" dirty="0">
                  <a:sym typeface="Symbol" panose="05050102010706020507" pitchFamily="18" charset="2"/>
                </a:rPr>
                <a:t></a:t>
              </a:r>
              <a:r>
                <a:rPr kumimoji="1" lang="en-US" altLang="ko-KR" sz="1600" i="1" baseline="-25000" dirty="0">
                  <a:sym typeface="Symbol" panose="05050102010706020507" pitchFamily="18" charset="2"/>
                </a:rPr>
                <a:t> SEL_C</a:t>
              </a:r>
              <a:endParaRPr kumimoji="1" lang="en-US" altLang="ko-KR" sz="1600" i="1" baseline="-25000" dirty="0"/>
            </a:p>
          </p:txBody>
        </p:sp>
        <p:sp>
          <p:nvSpPr>
            <p:cNvPr id="339" name="Line 157">
              <a:extLst>
                <a:ext uri="{FF2B5EF4-FFF2-40B4-BE49-F238E27FC236}">
                  <a16:creationId xmlns:a16="http://schemas.microsoft.com/office/drawing/2014/main" id="{7711508E-D8CA-C3F8-6A95-BB18F96954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4105" y="1463993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cxnSp>
          <p:nvCxnSpPr>
            <p:cNvPr id="340" name="직선 연결선 339">
              <a:extLst>
                <a:ext uri="{FF2B5EF4-FFF2-40B4-BE49-F238E27FC236}">
                  <a16:creationId xmlns:a16="http://schemas.microsoft.com/office/drawing/2014/main" id="{5D290571-BC49-D07C-8565-75DA8F68A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8141" y="1565864"/>
              <a:ext cx="1677301" cy="6095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41" name="그룹 148">
              <a:extLst>
                <a:ext uri="{FF2B5EF4-FFF2-40B4-BE49-F238E27FC236}">
                  <a16:creationId xmlns:a16="http://schemas.microsoft.com/office/drawing/2014/main" id="{A7114CFE-297F-F1CC-6D35-4E68EBB04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822" y="884486"/>
              <a:ext cx="319087" cy="466725"/>
              <a:chOff x="1714480" y="346163"/>
              <a:chExt cx="319182" cy="467945"/>
            </a:xfrm>
          </p:grpSpPr>
          <p:grpSp>
            <p:nvGrpSpPr>
              <p:cNvPr id="586" name="그룹 88">
                <a:extLst>
                  <a:ext uri="{FF2B5EF4-FFF2-40B4-BE49-F238E27FC236}">
                    <a16:creationId xmlns:a16="http://schemas.microsoft.com/office/drawing/2014/main" id="{A3C6C5A1-3DC3-EE15-593B-B65D33C8DA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4480" y="346163"/>
                <a:ext cx="319182" cy="467945"/>
                <a:chOff x="2675528" y="3030558"/>
                <a:chExt cx="319182" cy="467945"/>
              </a:xfrm>
            </p:grpSpPr>
            <p:sp>
              <p:nvSpPr>
                <p:cNvPr id="588" name="Line 188">
                  <a:extLst>
                    <a:ext uri="{FF2B5EF4-FFF2-40B4-BE49-F238E27FC236}">
                      <a16:creationId xmlns:a16="http://schemas.microsoft.com/office/drawing/2014/main" id="{957A3985-E340-DA0F-DC6B-5E6EDAA03F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40789" y="3263104"/>
                  <a:ext cx="1603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89" name="Line 189">
                  <a:extLst>
                    <a:ext uri="{FF2B5EF4-FFF2-40B4-BE49-F238E27FC236}">
                      <a16:creationId xmlns:a16="http://schemas.microsoft.com/office/drawing/2014/main" id="{FE02C0E7-0FDE-96FF-2BFD-C3D3750784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79208" y="3263104"/>
                  <a:ext cx="1603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0" name="Line 190">
                  <a:extLst>
                    <a:ext uri="{FF2B5EF4-FFF2-40B4-BE49-F238E27FC236}">
                      <a16:creationId xmlns:a16="http://schemas.microsoft.com/office/drawing/2014/main" id="{CF94A22F-3BC0-E6FE-2CA8-3CCFCAC7BC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958710" y="3234248"/>
                  <a:ext cx="0" cy="7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1" name="Line 191">
                  <a:extLst>
                    <a:ext uri="{FF2B5EF4-FFF2-40B4-BE49-F238E27FC236}">
                      <a16:creationId xmlns:a16="http://schemas.microsoft.com/office/drawing/2014/main" id="{B55C53E2-5F55-F4E4-6C83-DD8E49BEC1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594565" y="3417541"/>
                  <a:ext cx="1619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2" name="Line 193">
                  <a:extLst>
                    <a:ext uri="{FF2B5EF4-FFF2-40B4-BE49-F238E27FC236}">
                      <a16:creationId xmlns:a16="http://schemas.microsoft.com/office/drawing/2014/main" id="{27668A2A-E5E1-AF6B-15F4-FE7907486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2751174" y="3109734"/>
                  <a:ext cx="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3" name="Line 195">
                  <a:extLst>
                    <a:ext uri="{FF2B5EF4-FFF2-40B4-BE49-F238E27FC236}">
                      <a16:creationId xmlns:a16="http://schemas.microsoft.com/office/drawing/2014/main" id="{051D57BC-EF15-194B-3ECF-303D837951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48126" y="3264000"/>
                  <a:ext cx="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4" name="Line 196">
                  <a:extLst>
                    <a:ext uri="{FF2B5EF4-FFF2-40B4-BE49-F238E27FC236}">
                      <a16:creationId xmlns:a16="http://schemas.microsoft.com/office/drawing/2014/main" id="{670725EA-DFD6-2EA2-1CE8-1D89E1AECA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600915" y="3106758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587" name="Oval 114">
                <a:extLst>
                  <a:ext uri="{FF2B5EF4-FFF2-40B4-BE49-F238E27FC236}">
                    <a16:creationId xmlns:a16="http://schemas.microsoft.com/office/drawing/2014/main" id="{974E0F26-4A31-DA32-AED1-3C17AB929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91" y="547153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&amp;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J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</p:grpSp>
        <p:sp>
          <p:nvSpPr>
            <p:cNvPr id="342" name="Line 193">
              <a:extLst>
                <a:ext uri="{FF2B5EF4-FFF2-40B4-BE49-F238E27FC236}">
                  <a16:creationId xmlns:a16="http://schemas.microsoft.com/office/drawing/2014/main" id="{52827211-E50B-CB1D-FE01-391AF5B0BF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67046" y="914647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3" name="Line 131">
              <a:extLst>
                <a:ext uri="{FF2B5EF4-FFF2-40B4-BE49-F238E27FC236}">
                  <a16:creationId xmlns:a16="http://schemas.microsoft.com/office/drawing/2014/main" id="{1FA618E4-76A2-6A2A-98DC-629FAC8FF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2021" y="1124197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4" name="Line 157">
              <a:extLst>
                <a:ext uri="{FF2B5EF4-FFF2-40B4-BE49-F238E27FC236}">
                  <a16:creationId xmlns:a16="http://schemas.microsoft.com/office/drawing/2014/main" id="{934C95DB-BAE3-AF71-71AF-242C97FEE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4521" y="1338510"/>
              <a:ext cx="323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5" name="Oval 132">
              <a:extLst>
                <a:ext uri="{FF2B5EF4-FFF2-40B4-BE49-F238E27FC236}">
                  <a16:creationId xmlns:a16="http://schemas.microsoft.com/office/drawing/2014/main" id="{8C605D8C-F377-140B-CD0D-A0DB8F412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146" y="1106735"/>
              <a:ext cx="36512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346" name="Oval 132">
              <a:extLst>
                <a:ext uri="{FF2B5EF4-FFF2-40B4-BE49-F238E27FC236}">
                  <a16:creationId xmlns:a16="http://schemas.microsoft.com/office/drawing/2014/main" id="{24E42CC6-01C2-A1B1-7BA8-50340408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72" y="1317873"/>
              <a:ext cx="34925" cy="365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grpSp>
          <p:nvGrpSpPr>
            <p:cNvPr id="347" name="그룹 43">
              <a:extLst>
                <a:ext uri="{FF2B5EF4-FFF2-40B4-BE49-F238E27FC236}">
                  <a16:creationId xmlns:a16="http://schemas.microsoft.com/office/drawing/2014/main" id="{C331E819-6BEB-EA14-DAC1-A374E4E0FA5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87993" y="1317873"/>
              <a:ext cx="387350" cy="1790070"/>
              <a:chOff x="2676126" y="1722247"/>
              <a:chExt cx="388038" cy="1786428"/>
            </a:xfrm>
          </p:grpSpPr>
          <p:sp>
            <p:nvSpPr>
              <p:cNvPr id="579" name="Line 188">
                <a:extLst>
                  <a:ext uri="{FF2B5EF4-FFF2-40B4-BE49-F238E27FC236}">
                    <a16:creationId xmlns:a16="http://schemas.microsoft.com/office/drawing/2014/main" id="{E001C51D-9979-3089-E778-8BE098E2C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45871" y="3263104"/>
                <a:ext cx="160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0" name="Line 189">
                <a:extLst>
                  <a:ext uri="{FF2B5EF4-FFF2-40B4-BE49-F238E27FC236}">
                    <a16:creationId xmlns:a16="http://schemas.microsoft.com/office/drawing/2014/main" id="{814B0BFE-B951-E5FA-39C0-3CE003805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79208" y="3263104"/>
                <a:ext cx="160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1" name="Line 190">
                <a:extLst>
                  <a:ext uri="{FF2B5EF4-FFF2-40B4-BE49-F238E27FC236}">
                    <a16:creationId xmlns:a16="http://schemas.microsoft.com/office/drawing/2014/main" id="{635951E9-155B-E9C7-1E30-8D6FC024B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962564" y="3168647"/>
                <a:ext cx="0" cy="203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2" name="Line 191">
                <a:extLst>
                  <a:ext uri="{FF2B5EF4-FFF2-40B4-BE49-F238E27FC236}">
                    <a16:creationId xmlns:a16="http://schemas.microsoft.com/office/drawing/2014/main" id="{83ADE5D6-8B6B-4037-1811-C5C919C71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597104" y="3427713"/>
                <a:ext cx="1619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3" name="Line 193">
                <a:extLst>
                  <a:ext uri="{FF2B5EF4-FFF2-40B4-BE49-F238E27FC236}">
                    <a16:creationId xmlns:a16="http://schemas.microsoft.com/office/drawing/2014/main" id="{641E529C-0192-7111-BC78-E21920787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2751174" y="3109734"/>
                <a:ext cx="0" cy="14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4" name="Line 195">
                <a:extLst>
                  <a:ext uri="{FF2B5EF4-FFF2-40B4-BE49-F238E27FC236}">
                    <a16:creationId xmlns:a16="http://schemas.microsoft.com/office/drawing/2014/main" id="{0C23D4E2-DF5B-BF56-9BC7-B10150F9E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48126" y="3269086"/>
                <a:ext cx="0" cy="14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585" name="Line 196">
                <a:extLst>
                  <a:ext uri="{FF2B5EF4-FFF2-40B4-BE49-F238E27FC236}">
                    <a16:creationId xmlns:a16="http://schemas.microsoft.com/office/drawing/2014/main" id="{B8AF0F38-B761-B91D-9956-6C6751164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949301" y="2450060"/>
                <a:ext cx="14556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sp>
          <p:nvSpPr>
            <p:cNvPr id="348" name="Oval 114">
              <a:extLst>
                <a:ext uri="{FF2B5EF4-FFF2-40B4-BE49-F238E27FC236}">
                  <a16:creationId xmlns:a16="http://schemas.microsoft.com/office/drawing/2014/main" id="{891B5AD6-83A6-F11E-38CE-91E3DC70F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46" y="2835071"/>
              <a:ext cx="71311" cy="714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349" name="Line 131">
              <a:extLst>
                <a:ext uri="{FF2B5EF4-FFF2-40B4-BE49-F238E27FC236}">
                  <a16:creationId xmlns:a16="http://schemas.microsoft.com/office/drawing/2014/main" id="{30653476-2B94-02D2-09CF-C8F54DD88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3405" y="3104186"/>
              <a:ext cx="2054" cy="460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50" name="직사각형 294">
              <a:extLst>
                <a:ext uri="{FF2B5EF4-FFF2-40B4-BE49-F238E27FC236}">
                  <a16:creationId xmlns:a16="http://schemas.microsoft.com/office/drawing/2014/main" id="{C806528D-E024-B2F8-CB75-3DA7A1FFC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457" y="3564049"/>
              <a:ext cx="72008" cy="3240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 dirty="0"/>
            </a:p>
          </p:txBody>
        </p:sp>
        <p:sp>
          <p:nvSpPr>
            <p:cNvPr id="351" name="Line 131">
              <a:extLst>
                <a:ext uri="{FF2B5EF4-FFF2-40B4-BE49-F238E27FC236}">
                  <a16:creationId xmlns:a16="http://schemas.microsoft.com/office/drawing/2014/main" id="{0CAB3604-1B8B-2F29-5DAE-8C2FD4842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162" y="3890890"/>
              <a:ext cx="2270" cy="447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cxnSp>
          <p:nvCxnSpPr>
            <p:cNvPr id="352" name="직선 연결선 351">
              <a:extLst>
                <a:ext uri="{FF2B5EF4-FFF2-40B4-BE49-F238E27FC236}">
                  <a16:creationId xmlns:a16="http://schemas.microsoft.com/office/drawing/2014/main" id="{0A161977-728A-35A1-525A-F33486BCFAAD}"/>
                </a:ext>
              </a:extLst>
            </p:cNvPr>
            <p:cNvCxnSpPr>
              <a:cxnSpLocks/>
            </p:cNvCxnSpPr>
            <p:nvPr/>
          </p:nvCxnSpPr>
          <p:spPr>
            <a:xfrm>
              <a:off x="1052974" y="4336987"/>
              <a:ext cx="2614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직선 연결선 352">
              <a:extLst>
                <a:ext uri="{FF2B5EF4-FFF2-40B4-BE49-F238E27FC236}">
                  <a16:creationId xmlns:a16="http://schemas.microsoft.com/office/drawing/2014/main" id="{7FB3710C-ADEA-EE15-2D97-EAA12E9D230E}"/>
                </a:ext>
              </a:extLst>
            </p:cNvPr>
            <p:cNvCxnSpPr>
              <a:cxnSpLocks/>
            </p:cNvCxnSpPr>
            <p:nvPr/>
          </p:nvCxnSpPr>
          <p:spPr>
            <a:xfrm>
              <a:off x="1100251" y="4389218"/>
              <a:ext cx="1695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4" name="직선 연결선 353">
              <a:extLst>
                <a:ext uri="{FF2B5EF4-FFF2-40B4-BE49-F238E27FC236}">
                  <a16:creationId xmlns:a16="http://schemas.microsoft.com/office/drawing/2014/main" id="{6BFA530A-8E63-3075-D0B9-63EAF4F24020}"/>
                </a:ext>
              </a:extLst>
            </p:cNvPr>
            <p:cNvCxnSpPr>
              <a:cxnSpLocks/>
            </p:cNvCxnSpPr>
            <p:nvPr/>
          </p:nvCxnSpPr>
          <p:spPr>
            <a:xfrm>
              <a:off x="1146699" y="4433062"/>
              <a:ext cx="8213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6" name="직선 화살표 연결선 323">
              <a:extLst>
                <a:ext uri="{FF2B5EF4-FFF2-40B4-BE49-F238E27FC236}">
                  <a16:creationId xmlns:a16="http://schemas.microsoft.com/office/drawing/2014/main" id="{1816BFAF-2899-CD17-C7CA-2FE38C486D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520296" y="3408820"/>
              <a:ext cx="360362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7" name="TextBox 368">
              <a:extLst>
                <a:ext uri="{FF2B5EF4-FFF2-40B4-BE49-F238E27FC236}">
                  <a16:creationId xmlns:a16="http://schemas.microsoft.com/office/drawing/2014/main" id="{FF233A75-0AEA-BABA-B2C2-DAF68E449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1863" y="3355065"/>
              <a:ext cx="3289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>
                  <a:sym typeface="Symbol" panose="05050102010706020507" pitchFamily="18" charset="2"/>
                </a:rPr>
                <a:t>I</a:t>
              </a:r>
              <a:r>
                <a:rPr lang="en-US" altLang="ko-KR" sz="1600" baseline="-25000" dirty="0"/>
                <a:t>S</a:t>
              </a:r>
              <a:endParaRPr lang="ko-KR" altLang="en-US" sz="1600" dirty="0"/>
            </a:p>
          </p:txBody>
        </p:sp>
        <p:sp>
          <p:nvSpPr>
            <p:cNvPr id="358" name="Text Box 468">
              <a:extLst>
                <a:ext uri="{FF2B5EF4-FFF2-40B4-BE49-F238E27FC236}">
                  <a16:creationId xmlns:a16="http://schemas.microsoft.com/office/drawing/2014/main" id="{FD165519-82A2-88C3-A73F-85531478A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5999" y="2899853"/>
              <a:ext cx="7471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ko-KR" altLang="en-US" sz="1600" i="1" dirty="0">
                  <a:sym typeface="Symbol" panose="05050102010706020507" pitchFamily="18" charset="2"/>
                </a:rPr>
                <a:t></a:t>
              </a:r>
              <a:r>
                <a:rPr kumimoji="1" lang="en-US" altLang="ko-KR" sz="1600" i="1" baseline="-25000" dirty="0">
                  <a:sym typeface="Symbol" panose="05050102010706020507" pitchFamily="18" charset="2"/>
                </a:rPr>
                <a:t>HOLD</a:t>
              </a:r>
              <a:endParaRPr kumimoji="1" lang="en-US" altLang="ko-KR" sz="1600" i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9" name="TextBox 295">
                  <a:extLst>
                    <a:ext uri="{FF2B5EF4-FFF2-40B4-BE49-F238E27FC236}">
                      <a16:creationId xmlns:a16="http://schemas.microsoft.com/office/drawing/2014/main" id="{B9BC2B02-D8A1-0C65-5023-DD61D3192E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21247" y="220712"/>
                  <a:ext cx="289122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latinLnBrk="1">
                    <a:spcBef>
                      <a:spcPct val="20000"/>
                    </a:spcBef>
                    <a:buFont typeface="Wingdings" panose="05000000000000000000" pitchFamily="2" charset="2"/>
                    <a:buChar char="&amp;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Wingdings" panose="05000000000000000000" pitchFamily="2" charset="2"/>
                    <a:buChar char="J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400" b="1" dirty="0">
                      <a:sym typeface="Symbol" panose="05050102010706020507" pitchFamily="18" charset="2"/>
                    </a:rPr>
                    <a:t>Unit cell (</a:t>
                  </a:r>
                  <a14:m>
                    <m:oMath xmlns:m="http://schemas.openxmlformats.org/officeDocument/2006/math">
                      <m:r>
                        <a:rPr lang="en-US" altLang="ko-KR" sz="1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𝟑</m:t>
                      </m:r>
                      <m:r>
                        <a:rPr lang="en-US" altLang="ko-K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r>
                        <a:rPr lang="en-US" altLang="ko-K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𝟑</m:t>
                      </m:r>
                    </m:oMath>
                  </a14:m>
                  <a:r>
                    <a:rPr lang="en-US" altLang="ko-KR" sz="1400" b="1" dirty="0">
                      <a:sym typeface="Symbol" panose="05050102010706020507" pitchFamily="18" charset="2"/>
                    </a:rPr>
                    <a:t> pixel array) circuit</a:t>
                  </a:r>
                  <a:endParaRPr lang="ko-KR" altLang="en-US" sz="1400" b="1" baseline="-25000" dirty="0"/>
                </a:p>
              </p:txBody>
            </p:sp>
          </mc:Choice>
          <mc:Fallback xmlns="">
            <p:sp>
              <p:nvSpPr>
                <p:cNvPr id="144" name="TextBox 295">
                  <a:extLst>
                    <a:ext uri="{FF2B5EF4-FFF2-40B4-BE49-F238E27FC236}">
                      <a16:creationId xmlns:a16="http://schemas.microsoft.com/office/drawing/2014/main" id="{1B340A0B-662A-F083-328C-F5DF6B577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21247" y="220712"/>
                  <a:ext cx="2891224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662" t="-2041" b="-9591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0" name="Line 157">
              <a:extLst>
                <a:ext uri="{FF2B5EF4-FFF2-40B4-BE49-F238E27FC236}">
                  <a16:creationId xmlns:a16="http://schemas.microsoft.com/office/drawing/2014/main" id="{00B51CEC-387A-85B3-A34B-3D45A0206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1499" y="3481361"/>
              <a:ext cx="299025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1" name="Line 157">
              <a:extLst>
                <a:ext uri="{FF2B5EF4-FFF2-40B4-BE49-F238E27FC236}">
                  <a16:creationId xmlns:a16="http://schemas.microsoft.com/office/drawing/2014/main" id="{C30CE14D-CE26-9B8D-851B-C29759993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2224" y="3342575"/>
              <a:ext cx="262560" cy="39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2" name="Text Box 468">
              <a:extLst>
                <a:ext uri="{FF2B5EF4-FFF2-40B4-BE49-F238E27FC236}">
                  <a16:creationId xmlns:a16="http://schemas.microsoft.com/office/drawing/2014/main" id="{06691117-9642-8E0E-9778-710559E72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2715" y="1131839"/>
              <a:ext cx="4624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ko-KR" altLang="en-US" sz="1600" i="1" dirty="0">
                  <a:sym typeface="Symbol" panose="05050102010706020507" pitchFamily="18" charset="2"/>
                </a:rPr>
                <a:t></a:t>
              </a:r>
              <a:r>
                <a:rPr kumimoji="1" lang="en-US" altLang="ko-KR" sz="1600" i="1" baseline="-25000" dirty="0">
                  <a:sym typeface="Symbol" panose="05050102010706020507" pitchFamily="18" charset="2"/>
                </a:rPr>
                <a:t>S</a:t>
              </a:r>
              <a:endParaRPr kumimoji="1" lang="en-US" altLang="ko-KR" sz="1600" i="1" baseline="-25000" dirty="0"/>
            </a:p>
          </p:txBody>
        </p:sp>
        <p:cxnSp>
          <p:nvCxnSpPr>
            <p:cNvPr id="378" name="직선 연결선 377">
              <a:extLst>
                <a:ext uri="{FF2B5EF4-FFF2-40B4-BE49-F238E27FC236}">
                  <a16:creationId xmlns:a16="http://schemas.microsoft.com/office/drawing/2014/main" id="{C4302095-C1F7-2322-E7A2-815BBB6B4925}"/>
                </a:ext>
              </a:extLst>
            </p:cNvPr>
            <p:cNvCxnSpPr>
              <a:stCxn id="362" idx="0"/>
              <a:endCxn id="362" idx="0"/>
            </p:cNvCxnSpPr>
            <p:nvPr/>
          </p:nvCxnSpPr>
          <p:spPr>
            <a:xfrm>
              <a:off x="4733938" y="1131839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9" name="직선 연결선 378">
              <a:extLst>
                <a:ext uri="{FF2B5EF4-FFF2-40B4-BE49-F238E27FC236}">
                  <a16:creationId xmlns:a16="http://schemas.microsoft.com/office/drawing/2014/main" id="{CDA18209-3448-318D-1A92-8EC8265182A2}"/>
                </a:ext>
              </a:extLst>
            </p:cNvPr>
            <p:cNvCxnSpPr>
              <a:cxnSpLocks/>
            </p:cNvCxnSpPr>
            <p:nvPr/>
          </p:nvCxnSpPr>
          <p:spPr>
            <a:xfrm>
              <a:off x="4592368" y="1195574"/>
              <a:ext cx="151539" cy="3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0" name="직선 연결선 379">
              <a:extLst>
                <a:ext uri="{FF2B5EF4-FFF2-40B4-BE49-F238E27FC236}">
                  <a16:creationId xmlns:a16="http://schemas.microsoft.com/office/drawing/2014/main" id="{62328E2C-F107-E47C-D721-7CD8DBAED784}"/>
                </a:ext>
              </a:extLst>
            </p:cNvPr>
            <p:cNvCxnSpPr>
              <a:cxnSpLocks/>
              <a:stCxn id="1958" idx="3"/>
            </p:cNvCxnSpPr>
            <p:nvPr/>
          </p:nvCxnSpPr>
          <p:spPr>
            <a:xfrm flipV="1">
              <a:off x="9889490" y="3625835"/>
              <a:ext cx="437614" cy="863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1" name="Oval 132">
              <a:extLst>
                <a:ext uri="{FF2B5EF4-FFF2-40B4-BE49-F238E27FC236}">
                  <a16:creationId xmlns:a16="http://schemas.microsoft.com/office/drawing/2014/main" id="{1DC286BC-F732-4768-7A96-658C47D2A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7836" y="3597953"/>
              <a:ext cx="36513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382" name="Line 157">
              <a:extLst>
                <a:ext uri="{FF2B5EF4-FFF2-40B4-BE49-F238E27FC236}">
                  <a16:creationId xmlns:a16="http://schemas.microsoft.com/office/drawing/2014/main" id="{682E5D60-E879-18AE-7D41-A49BEEC2A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1759" y="3498444"/>
              <a:ext cx="259556" cy="276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3" name="TextBox 635">
              <a:extLst>
                <a:ext uri="{FF2B5EF4-FFF2-40B4-BE49-F238E27FC236}">
                  <a16:creationId xmlns:a16="http://schemas.microsoft.com/office/drawing/2014/main" id="{D1E60179-8FBD-AC96-55FB-07163E7F3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9452" y="3791872"/>
              <a:ext cx="10995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/>
                <a:t>Column multiplexer</a:t>
              </a:r>
            </a:p>
          </p:txBody>
        </p:sp>
        <p:sp>
          <p:nvSpPr>
            <p:cNvPr id="448" name="Line 157">
              <a:extLst>
                <a:ext uri="{FF2B5EF4-FFF2-40B4-BE49-F238E27FC236}">
                  <a16:creationId xmlns:a16="http://schemas.microsoft.com/office/drawing/2014/main" id="{DD0F8159-D2C2-AACF-D08E-BD21613BC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7794" y="733921"/>
              <a:ext cx="249237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9" name="TextBox 635">
              <a:extLst>
                <a:ext uri="{FF2B5EF4-FFF2-40B4-BE49-F238E27FC236}">
                  <a16:creationId xmlns:a16="http://schemas.microsoft.com/office/drawing/2014/main" id="{13A5F5A6-568E-4FE4-1713-BCB162519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2612" y="528489"/>
              <a:ext cx="6665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DAC</a:t>
              </a:r>
            </a:p>
          </p:txBody>
        </p:sp>
        <p:sp>
          <p:nvSpPr>
            <p:cNvPr id="450" name="TextBox 324">
              <a:extLst>
                <a:ext uri="{FF2B5EF4-FFF2-40B4-BE49-F238E27FC236}">
                  <a16:creationId xmlns:a16="http://schemas.microsoft.com/office/drawing/2014/main" id="{D2010D2E-E376-59AE-52B9-BABB27508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9276" y="933220"/>
              <a:ext cx="5052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M</a:t>
              </a:r>
              <a:r>
                <a:rPr lang="en-US" altLang="ko-KR" sz="1600" baseline="-25000" dirty="0"/>
                <a:t>p2</a:t>
              </a:r>
              <a:endParaRPr lang="ko-KR" altLang="en-US" sz="1600" baseline="-25000" dirty="0"/>
            </a:p>
          </p:txBody>
        </p:sp>
        <p:sp>
          <p:nvSpPr>
            <p:cNvPr id="451" name="TextBox 324">
              <a:extLst>
                <a:ext uri="{FF2B5EF4-FFF2-40B4-BE49-F238E27FC236}">
                  <a16:creationId xmlns:a16="http://schemas.microsoft.com/office/drawing/2014/main" id="{8B9332FD-DA79-1C5D-3F5C-4955ED42A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860" y="1407586"/>
              <a:ext cx="5052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M</a:t>
              </a:r>
              <a:r>
                <a:rPr lang="en-US" altLang="ko-KR" sz="1600" baseline="-25000" dirty="0"/>
                <a:t>p1</a:t>
              </a:r>
              <a:endParaRPr lang="ko-KR" altLang="en-US" sz="1600" baseline="-25000" dirty="0"/>
            </a:p>
          </p:txBody>
        </p:sp>
        <p:sp>
          <p:nvSpPr>
            <p:cNvPr id="483" name="TextBox 324">
              <a:extLst>
                <a:ext uri="{FF2B5EF4-FFF2-40B4-BE49-F238E27FC236}">
                  <a16:creationId xmlns:a16="http://schemas.microsoft.com/office/drawing/2014/main" id="{3A261532-ECCE-1CDE-A81A-6E7BD8D55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336" y="919882"/>
              <a:ext cx="5052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M</a:t>
              </a:r>
              <a:r>
                <a:rPr lang="en-US" altLang="ko-KR" sz="1600" baseline="-25000" dirty="0"/>
                <a:t>p3</a:t>
              </a:r>
              <a:endParaRPr lang="ko-KR" altLang="en-US" sz="1600" baseline="-25000" dirty="0"/>
            </a:p>
          </p:txBody>
        </p:sp>
        <p:sp>
          <p:nvSpPr>
            <p:cNvPr id="484" name="TextBox 324">
              <a:extLst>
                <a:ext uri="{FF2B5EF4-FFF2-40B4-BE49-F238E27FC236}">
                  <a16:creationId xmlns:a16="http://schemas.microsoft.com/office/drawing/2014/main" id="{57B484DE-9B4E-EE4D-58D9-E1C000257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30" y="2692960"/>
              <a:ext cx="4892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 err="1"/>
                <a:t>M</a:t>
              </a:r>
              <a:r>
                <a:rPr lang="en-US" altLang="ko-KR" sz="1600" baseline="-25000" dirty="0" err="1"/>
                <a:t>ps</a:t>
              </a:r>
              <a:endParaRPr lang="ko-KR" altLang="en-US" sz="1600" baseline="-25000" dirty="0"/>
            </a:p>
          </p:txBody>
        </p:sp>
        <p:sp>
          <p:nvSpPr>
            <p:cNvPr id="485" name="TextBox 324">
              <a:extLst>
                <a:ext uri="{FF2B5EF4-FFF2-40B4-BE49-F238E27FC236}">
                  <a16:creationId xmlns:a16="http://schemas.microsoft.com/office/drawing/2014/main" id="{EFFB1043-07A0-8FC8-B9BB-E50BF2203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011" y="3542328"/>
              <a:ext cx="5036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R</a:t>
              </a:r>
              <a:r>
                <a:rPr lang="en-US" altLang="ko-KR" sz="1600" baseline="-25000" dirty="0"/>
                <a:t>BB</a:t>
              </a:r>
              <a:endParaRPr lang="ko-KR" altLang="en-US" sz="1600" baseline="-25000" dirty="0"/>
            </a:p>
          </p:txBody>
        </p:sp>
        <p:grpSp>
          <p:nvGrpSpPr>
            <p:cNvPr id="486" name="그룹 43">
              <a:extLst>
                <a:ext uri="{FF2B5EF4-FFF2-40B4-BE49-F238E27FC236}">
                  <a16:creationId xmlns:a16="http://schemas.microsoft.com/office/drawing/2014/main" id="{4BE634DB-7512-1918-1BE3-3C11D14D6AF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2177360" y="2609724"/>
              <a:ext cx="324356" cy="484187"/>
              <a:chOff x="2677114" y="3025472"/>
              <a:chExt cx="324931" cy="483203"/>
            </a:xfrm>
          </p:grpSpPr>
          <p:sp>
            <p:nvSpPr>
              <p:cNvPr id="509" name="Line 188">
                <a:extLst>
                  <a:ext uri="{FF2B5EF4-FFF2-40B4-BE49-F238E27FC236}">
                    <a16:creationId xmlns:a16="http://schemas.microsoft.com/office/drawing/2014/main" id="{312DBE38-D401-21B9-901B-33CA4D700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45871" y="3263104"/>
                <a:ext cx="160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0" name="Line 189">
                <a:extLst>
                  <a:ext uri="{FF2B5EF4-FFF2-40B4-BE49-F238E27FC236}">
                    <a16:creationId xmlns:a16="http://schemas.microsoft.com/office/drawing/2014/main" id="{DD4AC3CB-A710-704B-EC87-52B17F5F7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79208" y="3263104"/>
                <a:ext cx="160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1" name="Line 190">
                <a:extLst>
                  <a:ext uri="{FF2B5EF4-FFF2-40B4-BE49-F238E27FC236}">
                    <a16:creationId xmlns:a16="http://schemas.microsoft.com/office/drawing/2014/main" id="{18639A94-7BD6-03D8-F1AB-50E4A29D8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2930712" y="3200498"/>
                <a:ext cx="1586" cy="14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576" name="Line 191">
                <a:extLst>
                  <a:ext uri="{FF2B5EF4-FFF2-40B4-BE49-F238E27FC236}">
                    <a16:creationId xmlns:a16="http://schemas.microsoft.com/office/drawing/2014/main" id="{3D08E195-A19C-88F8-9E0A-06ECED613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600937" y="3427713"/>
                <a:ext cx="1619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77" name="Line 195">
                <a:extLst>
                  <a:ext uri="{FF2B5EF4-FFF2-40B4-BE49-F238E27FC236}">
                    <a16:creationId xmlns:a16="http://schemas.microsoft.com/office/drawing/2014/main" id="{39770A1E-E40F-6935-5110-6B4B5991B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49391" y="3274341"/>
                <a:ext cx="0" cy="14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578" name="Line 196">
                <a:extLst>
                  <a:ext uri="{FF2B5EF4-FFF2-40B4-BE49-F238E27FC236}">
                    <a16:creationId xmlns:a16="http://schemas.microsoft.com/office/drawing/2014/main" id="{74886209-5767-3F1D-5B3F-5F4E078FA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600914" y="3101672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cxnSp>
          <p:nvCxnSpPr>
            <p:cNvPr id="487" name="직선 연결선 486">
              <a:extLst>
                <a:ext uri="{FF2B5EF4-FFF2-40B4-BE49-F238E27FC236}">
                  <a16:creationId xmlns:a16="http://schemas.microsoft.com/office/drawing/2014/main" id="{3FC5681A-E82F-F8CD-867B-D44C0FFED2FD}"/>
                </a:ext>
              </a:extLst>
            </p:cNvPr>
            <p:cNvCxnSpPr>
              <a:cxnSpLocks/>
              <a:endCxn id="1979" idx="0"/>
            </p:cNvCxnSpPr>
            <p:nvPr/>
          </p:nvCxnSpPr>
          <p:spPr>
            <a:xfrm flipH="1">
              <a:off x="2177397" y="3057015"/>
              <a:ext cx="1679" cy="26717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8" name="Line 193">
              <a:extLst>
                <a:ext uri="{FF2B5EF4-FFF2-40B4-BE49-F238E27FC236}">
                  <a16:creationId xmlns:a16="http://schemas.microsoft.com/office/drawing/2014/main" id="{D7A38F59-A913-6EC5-664D-5441825596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240711" y="2850806"/>
              <a:ext cx="3566" cy="170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89" name="TextBox 324">
              <a:extLst>
                <a:ext uri="{FF2B5EF4-FFF2-40B4-BE49-F238E27FC236}">
                  <a16:creationId xmlns:a16="http://schemas.microsoft.com/office/drawing/2014/main" id="{936D4115-6143-3DFC-90A1-6609FBAAC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2426" y="2658701"/>
              <a:ext cx="5052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M</a:t>
              </a:r>
              <a:r>
                <a:rPr lang="en-US" altLang="ko-KR" sz="1600" baseline="-25000" dirty="0"/>
                <a:t>p4</a:t>
              </a:r>
              <a:endParaRPr lang="ko-KR" altLang="en-US" sz="1600" baseline="-25000" dirty="0"/>
            </a:p>
          </p:txBody>
        </p:sp>
        <p:sp>
          <p:nvSpPr>
            <p:cNvPr id="490" name="Oval 132">
              <a:extLst>
                <a:ext uri="{FF2B5EF4-FFF2-40B4-BE49-F238E27FC236}">
                  <a16:creationId xmlns:a16="http://schemas.microsoft.com/office/drawing/2014/main" id="{A5180F18-4848-2081-BF3E-E0CC43DF1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930" y="3600044"/>
              <a:ext cx="36512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 dirty="0"/>
            </a:p>
          </p:txBody>
        </p:sp>
        <p:cxnSp>
          <p:nvCxnSpPr>
            <p:cNvPr id="491" name="직선 연결선 490">
              <a:extLst>
                <a:ext uri="{FF2B5EF4-FFF2-40B4-BE49-F238E27FC236}">
                  <a16:creationId xmlns:a16="http://schemas.microsoft.com/office/drawing/2014/main" id="{1CD1A183-F47E-BABF-08D5-61B76B2F9405}"/>
                </a:ext>
              </a:extLst>
            </p:cNvPr>
            <p:cNvCxnSpPr>
              <a:cxnSpLocks/>
              <a:endCxn id="1960" idx="0"/>
            </p:cNvCxnSpPr>
            <p:nvPr/>
          </p:nvCxnSpPr>
          <p:spPr>
            <a:xfrm flipH="1">
              <a:off x="4482151" y="4572748"/>
              <a:ext cx="3502037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2" name="직선 연결선 491">
              <a:extLst>
                <a:ext uri="{FF2B5EF4-FFF2-40B4-BE49-F238E27FC236}">
                  <a16:creationId xmlns:a16="http://schemas.microsoft.com/office/drawing/2014/main" id="{40C40AB4-E24B-DB63-A527-34E52703E60E}"/>
                </a:ext>
              </a:extLst>
            </p:cNvPr>
            <p:cNvCxnSpPr>
              <a:cxnSpLocks/>
              <a:stCxn id="1948" idx="2"/>
            </p:cNvCxnSpPr>
            <p:nvPr/>
          </p:nvCxnSpPr>
          <p:spPr>
            <a:xfrm>
              <a:off x="7984188" y="4081478"/>
              <a:ext cx="0" cy="49127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3" name="직선 연결선 492">
              <a:extLst>
                <a:ext uri="{FF2B5EF4-FFF2-40B4-BE49-F238E27FC236}">
                  <a16:creationId xmlns:a16="http://schemas.microsoft.com/office/drawing/2014/main" id="{92578704-0B5D-E308-23AA-4DBE7D72E4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5292" y="3630150"/>
              <a:ext cx="0" cy="1227302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4" name="Oval 132">
              <a:extLst>
                <a:ext uri="{FF2B5EF4-FFF2-40B4-BE49-F238E27FC236}">
                  <a16:creationId xmlns:a16="http://schemas.microsoft.com/office/drawing/2014/main" id="{41CABC23-7AE0-2DCD-D98F-87341B436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7037" y="3621964"/>
              <a:ext cx="36512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 dirty="0"/>
            </a:p>
          </p:txBody>
        </p:sp>
        <p:cxnSp>
          <p:nvCxnSpPr>
            <p:cNvPr id="495" name="직선 연결선 494">
              <a:extLst>
                <a:ext uri="{FF2B5EF4-FFF2-40B4-BE49-F238E27FC236}">
                  <a16:creationId xmlns:a16="http://schemas.microsoft.com/office/drawing/2014/main" id="{055A58E8-7941-D0FA-B937-E717337269EA}"/>
                </a:ext>
              </a:extLst>
            </p:cNvPr>
            <p:cNvCxnSpPr/>
            <p:nvPr/>
          </p:nvCxnSpPr>
          <p:spPr>
            <a:xfrm flipH="1">
              <a:off x="973925" y="3479911"/>
              <a:ext cx="114521" cy="8413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6" name="직선 연결선 495">
              <a:extLst>
                <a:ext uri="{FF2B5EF4-FFF2-40B4-BE49-F238E27FC236}">
                  <a16:creationId xmlns:a16="http://schemas.microsoft.com/office/drawing/2014/main" id="{5F3ED8B8-32BB-50DF-F112-ED671EFE2E38}"/>
                </a:ext>
              </a:extLst>
            </p:cNvPr>
            <p:cNvCxnSpPr/>
            <p:nvPr/>
          </p:nvCxnSpPr>
          <p:spPr>
            <a:xfrm>
              <a:off x="973925" y="3552704"/>
              <a:ext cx="0" cy="33764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7" name="직선 연결선 496">
              <a:extLst>
                <a:ext uri="{FF2B5EF4-FFF2-40B4-BE49-F238E27FC236}">
                  <a16:creationId xmlns:a16="http://schemas.microsoft.com/office/drawing/2014/main" id="{B361D6A3-D61D-CC51-6D0D-8F18F6E88119}"/>
                </a:ext>
              </a:extLst>
            </p:cNvPr>
            <p:cNvCxnSpPr>
              <a:cxnSpLocks/>
            </p:cNvCxnSpPr>
            <p:nvPr/>
          </p:nvCxnSpPr>
          <p:spPr>
            <a:xfrm>
              <a:off x="974061" y="3874389"/>
              <a:ext cx="87404" cy="8753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8" name="직사각형 62">
              <a:extLst>
                <a:ext uri="{FF2B5EF4-FFF2-40B4-BE49-F238E27FC236}">
                  <a16:creationId xmlns:a16="http://schemas.microsoft.com/office/drawing/2014/main" id="{A06F4381-C0AD-B432-F6AF-9A466613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242" y="528489"/>
              <a:ext cx="8421551" cy="4767074"/>
            </a:xfrm>
            <a:prstGeom prst="rect">
              <a:avLst/>
            </a:prstGeom>
            <a:solidFill>
              <a:srgbClr val="0033CC">
                <a:alpha val="14902"/>
              </a:srgbClr>
            </a:solidFill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9" name="Oval 132">
              <a:extLst>
                <a:ext uri="{FF2B5EF4-FFF2-40B4-BE49-F238E27FC236}">
                  <a16:creationId xmlns:a16="http://schemas.microsoft.com/office/drawing/2014/main" id="{E56C093E-48B9-8BF9-F49C-420B34999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800" y="1561445"/>
              <a:ext cx="36513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cxnSp>
          <p:nvCxnSpPr>
            <p:cNvPr id="500" name="직선 연결선 499">
              <a:extLst>
                <a:ext uri="{FF2B5EF4-FFF2-40B4-BE49-F238E27FC236}">
                  <a16:creationId xmlns:a16="http://schemas.microsoft.com/office/drawing/2014/main" id="{A9AA2023-C51F-704C-AF91-F4AA44D854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5838" y="2847050"/>
              <a:ext cx="0" cy="2010402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1" name="직선 연결선 500">
              <a:extLst>
                <a:ext uri="{FF2B5EF4-FFF2-40B4-BE49-F238E27FC236}">
                  <a16:creationId xmlns:a16="http://schemas.microsoft.com/office/drawing/2014/main" id="{AC0D6C37-C9D1-EBD4-330F-8D66F9C58D2B}"/>
                </a:ext>
              </a:extLst>
            </p:cNvPr>
            <p:cNvCxnSpPr>
              <a:cxnSpLocks/>
              <a:endCxn id="1950" idx="1"/>
            </p:cNvCxnSpPr>
            <p:nvPr/>
          </p:nvCxnSpPr>
          <p:spPr>
            <a:xfrm flipV="1">
              <a:off x="2487744" y="4857452"/>
              <a:ext cx="1053902" cy="661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2" name="Line 157">
              <a:extLst>
                <a:ext uri="{FF2B5EF4-FFF2-40B4-BE49-F238E27FC236}">
                  <a16:creationId xmlns:a16="http://schemas.microsoft.com/office/drawing/2014/main" id="{19D9A0AE-4843-B749-2C7C-BA5E8F3664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64079" y="2963130"/>
              <a:ext cx="0" cy="259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3" name="Line 157">
              <a:extLst>
                <a:ext uri="{FF2B5EF4-FFF2-40B4-BE49-F238E27FC236}">
                  <a16:creationId xmlns:a16="http://schemas.microsoft.com/office/drawing/2014/main" id="{83B0CE11-B073-F4E1-0681-2DE423F93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4188" y="2964056"/>
              <a:ext cx="0" cy="259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4" name="Line 157">
              <a:extLst>
                <a:ext uri="{FF2B5EF4-FFF2-40B4-BE49-F238E27FC236}">
                  <a16:creationId xmlns:a16="http://schemas.microsoft.com/office/drawing/2014/main" id="{5CA16CBA-0BCD-3A0B-E07C-9193F2FC6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03167" y="2964056"/>
              <a:ext cx="0" cy="259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5" name="Text Box 468">
              <a:extLst>
                <a:ext uri="{FF2B5EF4-FFF2-40B4-BE49-F238E27FC236}">
                  <a16:creationId xmlns:a16="http://schemas.microsoft.com/office/drawing/2014/main" id="{FCC7093D-DBAD-053A-7659-EFE3497B9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8953" y="2442716"/>
              <a:ext cx="7000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ko-KR" altLang="en-US" sz="1600" i="1" dirty="0">
                  <a:sym typeface="Symbol" panose="05050102010706020507" pitchFamily="18" charset="2"/>
                </a:rPr>
                <a:t></a:t>
              </a:r>
              <a:r>
                <a:rPr kumimoji="1" lang="en-US" altLang="ko-KR" sz="1600" i="1" baseline="-25000" dirty="0">
                  <a:sym typeface="Symbol" panose="05050102010706020507" pitchFamily="18" charset="2"/>
                </a:rPr>
                <a:t>RST</a:t>
              </a:r>
              <a:endParaRPr kumimoji="1" lang="en-US" altLang="ko-KR" sz="1600" i="1" baseline="-25000" dirty="0"/>
            </a:p>
          </p:txBody>
        </p:sp>
        <p:sp>
          <p:nvSpPr>
            <p:cNvPr id="506" name="Rectangle 29">
              <a:extLst>
                <a:ext uri="{FF2B5EF4-FFF2-40B4-BE49-F238E27FC236}">
                  <a16:creationId xmlns:a16="http://schemas.microsoft.com/office/drawing/2014/main" id="{5FEB5555-4BAA-9AE8-FC31-B5C4183B7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6323" y="2872696"/>
              <a:ext cx="1444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600" i="1" dirty="0">
                  <a:sym typeface="Symbol" panose="05050102010706020507" pitchFamily="18" charset="2"/>
                </a:rPr>
                <a:t></a:t>
              </a:r>
              <a:r>
                <a:rPr lang="en-US" altLang="ko-KR" sz="1600" i="1" baseline="-25000" dirty="0" err="1">
                  <a:sym typeface="Symbol" panose="05050102010706020507" pitchFamily="18" charset="2"/>
                </a:rPr>
                <a:t>Vth_L_active</a:t>
              </a:r>
              <a:endParaRPr lang="en-US" altLang="ko-KR" sz="1600" i="1" baseline="-25000" dirty="0"/>
            </a:p>
          </p:txBody>
        </p:sp>
        <p:sp>
          <p:nvSpPr>
            <p:cNvPr id="507" name="Rectangle 29">
              <a:extLst>
                <a:ext uri="{FF2B5EF4-FFF2-40B4-BE49-F238E27FC236}">
                  <a16:creationId xmlns:a16="http://schemas.microsoft.com/office/drawing/2014/main" id="{5C1C446A-140E-0F3A-0FA9-4AB3FF172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8557" y="2717607"/>
              <a:ext cx="1444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600" i="1" dirty="0">
                  <a:sym typeface="Symbol" panose="05050102010706020507" pitchFamily="18" charset="2"/>
                </a:rPr>
                <a:t></a:t>
              </a:r>
              <a:r>
                <a:rPr lang="en-US" altLang="ko-KR" sz="1600" i="1" baseline="-25000" dirty="0" err="1">
                  <a:sym typeface="Symbol" panose="05050102010706020507" pitchFamily="18" charset="2"/>
                </a:rPr>
                <a:t>Vth_H_active</a:t>
              </a:r>
              <a:endParaRPr lang="en-US" altLang="ko-KR" sz="1600" i="1" baseline="-25000" dirty="0"/>
            </a:p>
          </p:txBody>
        </p:sp>
        <p:sp>
          <p:nvSpPr>
            <p:cNvPr id="508" name="Rectangle 29">
              <a:extLst>
                <a:ext uri="{FF2B5EF4-FFF2-40B4-BE49-F238E27FC236}">
                  <a16:creationId xmlns:a16="http://schemas.microsoft.com/office/drawing/2014/main" id="{F0CEC5D9-B5D9-6AFA-AAB4-A8717AC8A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6774" y="2882292"/>
              <a:ext cx="144462" cy="24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600" i="1" dirty="0">
                  <a:sym typeface="Symbol" panose="05050102010706020507" pitchFamily="18" charset="2"/>
                </a:rPr>
                <a:t></a:t>
              </a:r>
              <a:r>
                <a:rPr lang="en-US" altLang="ko-KR" sz="1600" i="1" baseline="-25000" dirty="0" err="1">
                  <a:sym typeface="Symbol" panose="05050102010706020507" pitchFamily="18" charset="2"/>
                </a:rPr>
                <a:t>Ramp_active</a:t>
              </a:r>
              <a:endParaRPr lang="en-US" altLang="ko-KR" sz="1600" i="1" baseline="-25000" dirty="0"/>
            </a:p>
          </p:txBody>
        </p:sp>
      </p:grpSp>
      <p:grpSp>
        <p:nvGrpSpPr>
          <p:cNvPr id="721" name="그룹 720">
            <a:extLst>
              <a:ext uri="{FF2B5EF4-FFF2-40B4-BE49-F238E27FC236}">
                <a16:creationId xmlns:a16="http://schemas.microsoft.com/office/drawing/2014/main" id="{C5AFDE8C-5BF9-2E6B-EBA6-99EC362BD948}"/>
              </a:ext>
            </a:extLst>
          </p:cNvPr>
          <p:cNvGrpSpPr/>
          <p:nvPr/>
        </p:nvGrpSpPr>
        <p:grpSpPr>
          <a:xfrm>
            <a:off x="3075065" y="17614675"/>
            <a:ext cx="6117750" cy="4277018"/>
            <a:chOff x="416101" y="1620672"/>
            <a:chExt cx="5721849" cy="4226965"/>
          </a:xfrm>
        </p:grpSpPr>
        <p:grpSp>
          <p:nvGrpSpPr>
            <p:cNvPr id="722" name="Group 145">
              <a:extLst>
                <a:ext uri="{FF2B5EF4-FFF2-40B4-BE49-F238E27FC236}">
                  <a16:creationId xmlns:a16="http://schemas.microsoft.com/office/drawing/2014/main" id="{CA3BB67F-3181-05BD-152F-18E888D2250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363591" y="4650932"/>
              <a:ext cx="598488" cy="655637"/>
              <a:chOff x="960" y="912"/>
              <a:chExt cx="432" cy="624"/>
            </a:xfrm>
          </p:grpSpPr>
          <p:sp>
            <p:nvSpPr>
              <p:cNvPr id="1984" name="Line 146">
                <a:extLst>
                  <a:ext uri="{FF2B5EF4-FFF2-40B4-BE49-F238E27FC236}">
                    <a16:creationId xmlns:a16="http://schemas.microsoft.com/office/drawing/2014/main" id="{85A0E190-9B6C-5CE8-8DAF-DC33BAC97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912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85" name="Line 147">
                <a:extLst>
                  <a:ext uri="{FF2B5EF4-FFF2-40B4-BE49-F238E27FC236}">
                    <a16:creationId xmlns:a16="http://schemas.microsoft.com/office/drawing/2014/main" id="{3074219C-65B2-4E51-4C2F-B695343D6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0" y="1200"/>
                <a:ext cx="43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86" name="Line 148">
                <a:extLst>
                  <a:ext uri="{FF2B5EF4-FFF2-40B4-BE49-F238E27FC236}">
                    <a16:creationId xmlns:a16="http://schemas.microsoft.com/office/drawing/2014/main" id="{A5A4F308-BEB8-02B7-79E1-B872E60C8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91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87" name="Line 149">
                <a:extLst>
                  <a:ext uri="{FF2B5EF4-FFF2-40B4-BE49-F238E27FC236}">
                    <a16:creationId xmlns:a16="http://schemas.microsoft.com/office/drawing/2014/main" id="{1CD89DA0-30D0-B053-0BC6-4DF0A70F4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9" y="109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88" name="Line 150">
                <a:extLst>
                  <a:ext uri="{FF2B5EF4-FFF2-40B4-BE49-F238E27FC236}">
                    <a16:creationId xmlns:a16="http://schemas.microsoft.com/office/drawing/2014/main" id="{B9E774C4-F6ED-F377-DCB4-9BE0423BD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7" y="1025"/>
                <a:ext cx="0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89" name="Line 151">
                <a:extLst>
                  <a:ext uri="{FF2B5EF4-FFF2-40B4-BE49-F238E27FC236}">
                    <a16:creationId xmlns:a16="http://schemas.microsoft.com/office/drawing/2014/main" id="{77D9C0D5-DA04-83F4-3177-A427D50D7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9" y="133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723" name="직사각형 320">
              <a:extLst>
                <a:ext uri="{FF2B5EF4-FFF2-40B4-BE49-F238E27FC236}">
                  <a16:creationId xmlns:a16="http://schemas.microsoft.com/office/drawing/2014/main" id="{D8F4DA32-5E27-05B1-D061-A9A3283B7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381" y="4794280"/>
              <a:ext cx="4010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A</a:t>
              </a:r>
              <a:r>
                <a:rPr lang="en-US" altLang="ko-KR" sz="1600" b="1" baseline="-25000" dirty="0">
                  <a:solidFill>
                    <a:srgbClr val="000000"/>
                  </a:solidFill>
                  <a:sym typeface="Symbol" panose="05050102010706020507" pitchFamily="18" charset="2"/>
                </a:rPr>
                <a:t>1</a:t>
              </a:r>
              <a:endParaRPr lang="ko-KR" altLang="en-US" sz="1600" baseline="-25000" dirty="0"/>
            </a:p>
          </p:txBody>
        </p:sp>
        <p:sp>
          <p:nvSpPr>
            <p:cNvPr id="724" name="Oval 132">
              <a:extLst>
                <a:ext uri="{FF2B5EF4-FFF2-40B4-BE49-F238E27FC236}">
                  <a16:creationId xmlns:a16="http://schemas.microsoft.com/office/drawing/2014/main" id="{72AA2AF8-B364-795E-179C-B4036870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954" y="4836669"/>
              <a:ext cx="34925" cy="365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725" name="Line 157">
              <a:extLst>
                <a:ext uri="{FF2B5EF4-FFF2-40B4-BE49-F238E27FC236}">
                  <a16:creationId xmlns:a16="http://schemas.microsoft.com/office/drawing/2014/main" id="{CD8D6D84-41B0-D776-77FE-8B00BCCD9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4711" y="3966919"/>
              <a:ext cx="6468" cy="890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6" name="Line 157">
              <a:extLst>
                <a:ext uri="{FF2B5EF4-FFF2-40B4-BE49-F238E27FC236}">
                  <a16:creationId xmlns:a16="http://schemas.microsoft.com/office/drawing/2014/main" id="{E127CC07-33A1-F7AE-9B88-B4C61F657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73837" y="4338987"/>
              <a:ext cx="0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7" name="Line 157">
              <a:extLst>
                <a:ext uri="{FF2B5EF4-FFF2-40B4-BE49-F238E27FC236}">
                  <a16:creationId xmlns:a16="http://schemas.microsoft.com/office/drawing/2014/main" id="{913149E5-1655-89C1-BB13-ED92BD5CB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45154" y="4338987"/>
              <a:ext cx="0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8" name="Line 157">
              <a:extLst>
                <a:ext uri="{FF2B5EF4-FFF2-40B4-BE49-F238E27FC236}">
                  <a16:creationId xmlns:a16="http://schemas.microsoft.com/office/drawing/2014/main" id="{0372B0AE-97C4-081D-89D2-DBA5BC94C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45152" y="4428969"/>
              <a:ext cx="444725" cy="7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9" name="Line 157">
              <a:extLst>
                <a:ext uri="{FF2B5EF4-FFF2-40B4-BE49-F238E27FC236}">
                  <a16:creationId xmlns:a16="http://schemas.microsoft.com/office/drawing/2014/main" id="{FFF6A542-3A52-A11E-A545-B634BDC003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7965" y="3966920"/>
              <a:ext cx="7937" cy="1034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0" name="Oval 132">
              <a:extLst>
                <a:ext uri="{FF2B5EF4-FFF2-40B4-BE49-F238E27FC236}">
                  <a16:creationId xmlns:a16="http://schemas.microsoft.com/office/drawing/2014/main" id="{5EDCA0EF-8E18-170D-F913-8F92654ED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329" y="4981132"/>
              <a:ext cx="36512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731" name="Oval 132">
              <a:extLst>
                <a:ext uri="{FF2B5EF4-FFF2-40B4-BE49-F238E27FC236}">
                  <a16:creationId xmlns:a16="http://schemas.microsoft.com/office/drawing/2014/main" id="{44B4369E-6B3F-21EF-185D-CA511588E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541" y="4412807"/>
              <a:ext cx="36513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732" name="Oval 132">
              <a:extLst>
                <a:ext uri="{FF2B5EF4-FFF2-40B4-BE49-F238E27FC236}">
                  <a16:creationId xmlns:a16="http://schemas.microsoft.com/office/drawing/2014/main" id="{43BDEFAD-6EDD-F526-4B26-038483731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329" y="4415982"/>
              <a:ext cx="36512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 dirty="0"/>
            </a:p>
          </p:txBody>
        </p:sp>
        <p:sp>
          <p:nvSpPr>
            <p:cNvPr id="733" name="Line 157">
              <a:extLst>
                <a:ext uri="{FF2B5EF4-FFF2-40B4-BE49-F238E27FC236}">
                  <a16:creationId xmlns:a16="http://schemas.microsoft.com/office/drawing/2014/main" id="{4622ED57-1F00-4AC2-679E-8C8A7033D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1179" y="3973053"/>
              <a:ext cx="433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4" name="Line 157">
              <a:extLst>
                <a:ext uri="{FF2B5EF4-FFF2-40B4-BE49-F238E27FC236}">
                  <a16:creationId xmlns:a16="http://schemas.microsoft.com/office/drawing/2014/main" id="{B0B05AF6-BA78-E1F7-BD06-7E07DE6AF7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25541" y="3973053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5" name="Line 158">
              <a:extLst>
                <a:ext uri="{FF2B5EF4-FFF2-40B4-BE49-F238E27FC236}">
                  <a16:creationId xmlns:a16="http://schemas.microsoft.com/office/drawing/2014/main" id="{33A0AB62-50CC-5EAE-3451-0BB53B7BD8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205317" flipV="1">
              <a:off x="3282629" y="5050982"/>
              <a:ext cx="7937" cy="153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6" name="타원 166">
              <a:extLst>
                <a:ext uri="{FF2B5EF4-FFF2-40B4-BE49-F238E27FC236}">
                  <a16:creationId xmlns:a16="http://schemas.microsoft.com/office/drawing/2014/main" id="{5884857E-81C6-EA9A-C196-ECC83077D2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05317">
              <a:off x="3154042" y="5104956"/>
              <a:ext cx="57150" cy="6032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737" name="TextBox 287">
              <a:extLst>
                <a:ext uri="{FF2B5EF4-FFF2-40B4-BE49-F238E27FC236}">
                  <a16:creationId xmlns:a16="http://schemas.microsoft.com/office/drawing/2014/main" id="{6F46B722-6B67-1FE4-EBE1-10141CFB2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4311" y="5006667"/>
              <a:ext cx="4619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i="1" dirty="0"/>
                <a:t>V</a:t>
              </a:r>
              <a:r>
                <a:rPr lang="en-US" altLang="ko-KR" sz="1600" i="1" baseline="-25000" dirty="0"/>
                <a:t>B1</a:t>
              </a:r>
              <a:endParaRPr lang="ko-KR" altLang="en-US" sz="1600" i="1" baseline="-25000" dirty="0"/>
            </a:p>
          </p:txBody>
        </p:sp>
        <p:sp>
          <p:nvSpPr>
            <p:cNvPr id="738" name="Text Box 468">
              <a:extLst>
                <a:ext uri="{FF2B5EF4-FFF2-40B4-BE49-F238E27FC236}">
                  <a16:creationId xmlns:a16="http://schemas.microsoft.com/office/drawing/2014/main" id="{B1B81B07-9A3C-A3F9-2010-C7485048D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071" y="3518042"/>
              <a:ext cx="7000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ko-KR" altLang="en-US" sz="1600" i="1" dirty="0">
                  <a:sym typeface="Symbol" panose="05050102010706020507" pitchFamily="18" charset="2"/>
                </a:rPr>
                <a:t></a:t>
              </a:r>
              <a:r>
                <a:rPr kumimoji="1" lang="en-US" altLang="ko-KR" sz="1600" i="1" baseline="-25000" dirty="0">
                  <a:sym typeface="Symbol" panose="05050102010706020507" pitchFamily="18" charset="2"/>
                </a:rPr>
                <a:t>RST</a:t>
              </a:r>
              <a:endParaRPr kumimoji="1" lang="en-US" altLang="ko-KR" sz="1600" i="1" baseline="-25000" dirty="0"/>
            </a:p>
          </p:txBody>
        </p:sp>
        <p:sp>
          <p:nvSpPr>
            <p:cNvPr id="739" name="TextBox 287">
              <a:extLst>
                <a:ext uri="{FF2B5EF4-FFF2-40B4-BE49-F238E27FC236}">
                  <a16:creationId xmlns:a16="http://schemas.microsoft.com/office/drawing/2014/main" id="{999D8DB9-06FE-5179-1385-2EA46D00F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155" y="4003773"/>
              <a:ext cx="5325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i="1" dirty="0"/>
                <a:t>C</a:t>
              </a:r>
              <a:r>
                <a:rPr lang="en-US" altLang="ko-KR" sz="1600" i="1" baseline="-25000" dirty="0"/>
                <a:t>INT</a:t>
              </a:r>
              <a:endParaRPr lang="ko-KR" altLang="en-US" sz="1600" i="1" baseline="-25000" dirty="0"/>
            </a:p>
          </p:txBody>
        </p:sp>
        <p:sp>
          <p:nvSpPr>
            <p:cNvPr id="740" name="Line 157">
              <a:extLst>
                <a:ext uri="{FF2B5EF4-FFF2-40B4-BE49-F238E27FC236}">
                  <a16:creationId xmlns:a16="http://schemas.microsoft.com/office/drawing/2014/main" id="{DB6D35D2-49D5-7229-1E06-50DF6701A4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9232" y="3860967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cxnSp>
          <p:nvCxnSpPr>
            <p:cNvPr id="741" name="직선 연결선 740">
              <a:extLst>
                <a:ext uri="{FF2B5EF4-FFF2-40B4-BE49-F238E27FC236}">
                  <a16:creationId xmlns:a16="http://schemas.microsoft.com/office/drawing/2014/main" id="{9B1B03B7-1A81-AB99-A77B-D67B65C994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2079" y="5000452"/>
              <a:ext cx="676650" cy="335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42" name="Group 145">
              <a:extLst>
                <a:ext uri="{FF2B5EF4-FFF2-40B4-BE49-F238E27FC236}">
                  <a16:creationId xmlns:a16="http://schemas.microsoft.com/office/drawing/2014/main" id="{19876605-3FDA-76D4-9DA7-B5BBDEDD01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944414" y="4782982"/>
              <a:ext cx="598488" cy="655637"/>
              <a:chOff x="960" y="912"/>
              <a:chExt cx="432" cy="624"/>
            </a:xfrm>
          </p:grpSpPr>
          <p:sp>
            <p:nvSpPr>
              <p:cNvPr id="1636" name="Line 146">
                <a:extLst>
                  <a:ext uri="{FF2B5EF4-FFF2-40B4-BE49-F238E27FC236}">
                    <a16:creationId xmlns:a16="http://schemas.microsoft.com/office/drawing/2014/main" id="{CA9DAF69-5ED0-BCC2-F9A3-53F4EC315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912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37" name="Line 147">
                <a:extLst>
                  <a:ext uri="{FF2B5EF4-FFF2-40B4-BE49-F238E27FC236}">
                    <a16:creationId xmlns:a16="http://schemas.microsoft.com/office/drawing/2014/main" id="{116EAADF-1C06-C08D-7620-8B023C34D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0" y="1200"/>
                <a:ext cx="43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38" name="Line 148">
                <a:extLst>
                  <a:ext uri="{FF2B5EF4-FFF2-40B4-BE49-F238E27FC236}">
                    <a16:creationId xmlns:a16="http://schemas.microsoft.com/office/drawing/2014/main" id="{4ADB6A3E-6DED-87FE-8478-55E145F82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91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39" name="Line 149">
                <a:extLst>
                  <a:ext uri="{FF2B5EF4-FFF2-40B4-BE49-F238E27FC236}">
                    <a16:creationId xmlns:a16="http://schemas.microsoft.com/office/drawing/2014/main" id="{3526F56D-B6AA-30F8-C12A-2DEBB7C47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9" y="109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41" name="Line 150">
                <a:extLst>
                  <a:ext uri="{FF2B5EF4-FFF2-40B4-BE49-F238E27FC236}">
                    <a16:creationId xmlns:a16="http://schemas.microsoft.com/office/drawing/2014/main" id="{E762F698-CF64-3F1F-411A-90DCC937E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7" y="1025"/>
                <a:ext cx="0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94" name="Line 151">
                <a:extLst>
                  <a:ext uri="{FF2B5EF4-FFF2-40B4-BE49-F238E27FC236}">
                    <a16:creationId xmlns:a16="http://schemas.microsoft.com/office/drawing/2014/main" id="{5051E731-C164-CC8A-ECA5-EE79297A1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9" y="133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743" name="Line 157">
              <a:extLst>
                <a:ext uri="{FF2B5EF4-FFF2-40B4-BE49-F238E27FC236}">
                  <a16:creationId xmlns:a16="http://schemas.microsoft.com/office/drawing/2014/main" id="{33786CB8-B0C2-6B9A-D70B-16D78EF5A7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71045" y="3098291"/>
              <a:ext cx="0" cy="20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44" name="Line 157">
              <a:extLst>
                <a:ext uri="{FF2B5EF4-FFF2-40B4-BE49-F238E27FC236}">
                  <a16:creationId xmlns:a16="http://schemas.microsoft.com/office/drawing/2014/main" id="{F575DDB1-24D2-6040-3A5C-DD321361C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45964" y="4427382"/>
              <a:ext cx="0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5" name="Line 157">
              <a:extLst>
                <a:ext uri="{FF2B5EF4-FFF2-40B4-BE49-F238E27FC236}">
                  <a16:creationId xmlns:a16="http://schemas.microsoft.com/office/drawing/2014/main" id="{24D464CF-C594-364E-BDD3-4DFB8B65B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5964" y="4428969"/>
              <a:ext cx="447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6" name="Line 157">
              <a:extLst>
                <a:ext uri="{FF2B5EF4-FFF2-40B4-BE49-F238E27FC236}">
                  <a16:creationId xmlns:a16="http://schemas.microsoft.com/office/drawing/2014/main" id="{233FD0A6-4AAE-F5E9-7EA9-A857971718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0464" y="4316257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7" name="Oval 132">
              <a:extLst>
                <a:ext uri="{FF2B5EF4-FFF2-40B4-BE49-F238E27FC236}">
                  <a16:creationId xmlns:a16="http://schemas.microsoft.com/office/drawing/2014/main" id="{F91CA3B3-9D43-04C4-BEAC-07A0AC3D5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327" y="4979832"/>
              <a:ext cx="36512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748" name="직사각형 320">
              <a:extLst>
                <a:ext uri="{FF2B5EF4-FFF2-40B4-BE49-F238E27FC236}">
                  <a16:creationId xmlns:a16="http://schemas.microsoft.com/office/drawing/2014/main" id="{E6741118-0013-D998-7290-DD210E3BD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328" y="4930833"/>
              <a:ext cx="4010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A</a:t>
              </a:r>
              <a:r>
                <a:rPr lang="en-US" altLang="ko-KR" sz="1600" b="1" baseline="-25000" dirty="0">
                  <a:solidFill>
                    <a:srgbClr val="000000"/>
                  </a:solidFill>
                  <a:sym typeface="Symbol" panose="05050102010706020507" pitchFamily="18" charset="2"/>
                </a:rPr>
                <a:t>2</a:t>
              </a:r>
              <a:endParaRPr lang="ko-KR" altLang="en-US" sz="1600" baseline="-25000" dirty="0"/>
            </a:p>
          </p:txBody>
        </p:sp>
        <p:sp>
          <p:nvSpPr>
            <p:cNvPr id="749" name="Oval 132">
              <a:extLst>
                <a:ext uri="{FF2B5EF4-FFF2-40B4-BE49-F238E27FC236}">
                  <a16:creationId xmlns:a16="http://schemas.microsoft.com/office/drawing/2014/main" id="{B77DE88F-7557-1914-6E9B-DA7019880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327" y="5114769"/>
              <a:ext cx="36512" cy="365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750" name="Line 157">
              <a:extLst>
                <a:ext uri="{FF2B5EF4-FFF2-40B4-BE49-F238E27FC236}">
                  <a16:creationId xmlns:a16="http://schemas.microsoft.com/office/drawing/2014/main" id="{1A7156CC-6BED-CA02-85FC-7B0586A581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65088" y="4428968"/>
              <a:ext cx="39916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51" name="타원 166">
              <a:extLst>
                <a:ext uri="{FF2B5EF4-FFF2-40B4-BE49-F238E27FC236}">
                  <a16:creationId xmlns:a16="http://schemas.microsoft.com/office/drawing/2014/main" id="{6A7D196E-1BF3-7386-E618-7FE9796DF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040" y="5248490"/>
              <a:ext cx="57150" cy="5873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752" name="TextBox 287">
              <a:extLst>
                <a:ext uri="{FF2B5EF4-FFF2-40B4-BE49-F238E27FC236}">
                  <a16:creationId xmlns:a16="http://schemas.microsoft.com/office/drawing/2014/main" id="{E6426E3C-71F6-7161-8203-CF46594F4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737" y="5148353"/>
              <a:ext cx="4619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i="1" dirty="0"/>
                <a:t>V</a:t>
              </a:r>
              <a:r>
                <a:rPr lang="en-US" altLang="ko-KR" sz="1600" i="1" baseline="-25000" dirty="0"/>
                <a:t>B2</a:t>
              </a:r>
              <a:endParaRPr lang="ko-KR" altLang="en-US" sz="1600" i="1" baseline="-25000" dirty="0"/>
            </a:p>
          </p:txBody>
        </p:sp>
        <p:sp>
          <p:nvSpPr>
            <p:cNvPr id="753" name="Text Box 468">
              <a:extLst>
                <a:ext uri="{FF2B5EF4-FFF2-40B4-BE49-F238E27FC236}">
                  <a16:creationId xmlns:a16="http://schemas.microsoft.com/office/drawing/2014/main" id="{56838F60-9C5E-2636-FF4F-DEA6B1C27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2677" y="3969974"/>
              <a:ext cx="7000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ko-KR" altLang="en-US" sz="1600" i="1" dirty="0">
                  <a:sym typeface="Symbol" panose="05050102010706020507" pitchFamily="18" charset="2"/>
                </a:rPr>
                <a:t></a:t>
              </a:r>
              <a:r>
                <a:rPr kumimoji="1" lang="en-US" altLang="ko-KR" sz="1600" i="1" baseline="-25000" dirty="0">
                  <a:sym typeface="Symbol" panose="05050102010706020507" pitchFamily="18" charset="2"/>
                </a:rPr>
                <a:t>RST</a:t>
              </a:r>
              <a:endParaRPr kumimoji="1" lang="en-US" altLang="ko-KR" sz="1600" i="1" baseline="-25000" dirty="0"/>
            </a:p>
          </p:txBody>
        </p:sp>
        <p:cxnSp>
          <p:nvCxnSpPr>
            <p:cNvPr id="754" name="직선 연결선 753">
              <a:extLst>
                <a:ext uri="{FF2B5EF4-FFF2-40B4-BE49-F238E27FC236}">
                  <a16:creationId xmlns:a16="http://schemas.microsoft.com/office/drawing/2014/main" id="{035B26C2-149E-35F7-16CA-C4CF3CDF2F88}"/>
                </a:ext>
              </a:extLst>
            </p:cNvPr>
            <p:cNvCxnSpPr>
              <a:cxnSpLocks/>
            </p:cNvCxnSpPr>
            <p:nvPr/>
          </p:nvCxnSpPr>
          <p:spPr>
            <a:xfrm>
              <a:off x="2864360" y="4859213"/>
              <a:ext cx="231776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5" name="Line 157">
              <a:extLst>
                <a:ext uri="{FF2B5EF4-FFF2-40B4-BE49-F238E27FC236}">
                  <a16:creationId xmlns:a16="http://schemas.microsoft.com/office/drawing/2014/main" id="{6DF089D0-DCFA-A120-E48D-5B2DBC276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7231" y="4736768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cxnSp>
          <p:nvCxnSpPr>
            <p:cNvPr id="756" name="직선 연결선 755">
              <a:extLst>
                <a:ext uri="{FF2B5EF4-FFF2-40B4-BE49-F238E27FC236}">
                  <a16:creationId xmlns:a16="http://schemas.microsoft.com/office/drawing/2014/main" id="{87A1B497-6C68-F658-8887-85EE85253B15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50" y="4851068"/>
              <a:ext cx="558890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7" name="직선 연결선 756">
              <a:extLst>
                <a:ext uri="{FF2B5EF4-FFF2-40B4-BE49-F238E27FC236}">
                  <a16:creationId xmlns:a16="http://schemas.microsoft.com/office/drawing/2014/main" id="{4D36C516-2477-67BC-DCBB-94EC2207BDBF}"/>
                </a:ext>
              </a:extLst>
            </p:cNvPr>
            <p:cNvCxnSpPr>
              <a:cxnSpLocks/>
              <a:stCxn id="1600" idx="0"/>
            </p:cNvCxnSpPr>
            <p:nvPr/>
          </p:nvCxnSpPr>
          <p:spPr>
            <a:xfrm>
              <a:off x="2492255" y="3092265"/>
              <a:ext cx="411022" cy="247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8" name="Line 193">
              <a:extLst>
                <a:ext uri="{FF2B5EF4-FFF2-40B4-BE49-F238E27FC236}">
                  <a16:creationId xmlns:a16="http://schemas.microsoft.com/office/drawing/2014/main" id="{CCB7B128-4630-0C29-1183-038DF282A9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759553" y="2576097"/>
              <a:ext cx="28731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59" name="Line 157">
              <a:extLst>
                <a:ext uri="{FF2B5EF4-FFF2-40B4-BE49-F238E27FC236}">
                  <a16:creationId xmlns:a16="http://schemas.microsoft.com/office/drawing/2014/main" id="{F1366DBA-5A58-BC0A-4D85-A846FCCAA0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3476" y="2710976"/>
              <a:ext cx="241298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60" name="Line 157">
              <a:extLst>
                <a:ext uri="{FF2B5EF4-FFF2-40B4-BE49-F238E27FC236}">
                  <a16:creationId xmlns:a16="http://schemas.microsoft.com/office/drawing/2014/main" id="{EF1874F8-D0A0-19F9-6EA6-86A20453CC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3476" y="2790550"/>
              <a:ext cx="241298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761" name="직선 연결선 760">
              <a:extLst>
                <a:ext uri="{FF2B5EF4-FFF2-40B4-BE49-F238E27FC236}">
                  <a16:creationId xmlns:a16="http://schemas.microsoft.com/office/drawing/2014/main" id="{48339225-C802-1588-A095-80A8C0C7B0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3211" y="2800938"/>
              <a:ext cx="0" cy="303285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3" name="TextBox 324">
              <a:extLst>
                <a:ext uri="{FF2B5EF4-FFF2-40B4-BE49-F238E27FC236}">
                  <a16:creationId xmlns:a16="http://schemas.microsoft.com/office/drawing/2014/main" id="{7CAB72FC-FF0E-A19B-21A2-F8CF5718A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5259" y="2508540"/>
              <a:ext cx="442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C</a:t>
              </a:r>
              <a:r>
                <a:rPr lang="en-US" altLang="ko-KR" sz="1600" baseline="-25000" dirty="0"/>
                <a:t>M</a:t>
              </a:r>
              <a:endParaRPr lang="ko-KR" altLang="en-US" sz="1600" baseline="-25000" dirty="0"/>
            </a:p>
          </p:txBody>
        </p:sp>
        <p:sp>
          <p:nvSpPr>
            <p:cNvPr id="764" name="TextBox 287">
              <a:extLst>
                <a:ext uri="{FF2B5EF4-FFF2-40B4-BE49-F238E27FC236}">
                  <a16:creationId xmlns:a16="http://schemas.microsoft.com/office/drawing/2014/main" id="{4245F3F0-CD2F-E1E8-FCA9-B72354523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126" y="2777144"/>
              <a:ext cx="5453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V</a:t>
              </a:r>
              <a:r>
                <a:rPr lang="en-US" altLang="ko-KR" sz="1600" baseline="-25000" dirty="0"/>
                <a:t>CM</a:t>
              </a:r>
              <a:endParaRPr lang="ko-KR" altLang="en-US" sz="1600" baseline="-25000" dirty="0"/>
            </a:p>
          </p:txBody>
        </p:sp>
        <p:sp>
          <p:nvSpPr>
            <p:cNvPr id="765" name="Oval 132">
              <a:extLst>
                <a:ext uri="{FF2B5EF4-FFF2-40B4-BE49-F238E27FC236}">
                  <a16:creationId xmlns:a16="http://schemas.microsoft.com/office/drawing/2014/main" id="{2F3D5E77-FD00-8F47-125E-CB1C67972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742" y="3072791"/>
              <a:ext cx="36513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768" name="Oval 132">
              <a:extLst>
                <a:ext uri="{FF2B5EF4-FFF2-40B4-BE49-F238E27FC236}">
                  <a16:creationId xmlns:a16="http://schemas.microsoft.com/office/drawing/2014/main" id="{7B851D8F-C1ED-5908-C7D0-CBAC97DF5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494" y="2312386"/>
              <a:ext cx="36513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771" name="Line 157">
              <a:extLst>
                <a:ext uri="{FF2B5EF4-FFF2-40B4-BE49-F238E27FC236}">
                  <a16:creationId xmlns:a16="http://schemas.microsoft.com/office/drawing/2014/main" id="{0EFC18A2-3162-CB9C-5BDB-4491738755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47750" y="2330642"/>
              <a:ext cx="0" cy="2609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74" name="Line 157">
              <a:extLst>
                <a:ext uri="{FF2B5EF4-FFF2-40B4-BE49-F238E27FC236}">
                  <a16:creationId xmlns:a16="http://schemas.microsoft.com/office/drawing/2014/main" id="{B1DFDDB9-CBC2-DAD6-769A-D5A0A5E5A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7750" y="2589112"/>
              <a:ext cx="97624" cy="156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75" name="Line 157">
              <a:extLst>
                <a:ext uri="{FF2B5EF4-FFF2-40B4-BE49-F238E27FC236}">
                  <a16:creationId xmlns:a16="http://schemas.microsoft.com/office/drawing/2014/main" id="{00E1D095-4CA0-2B19-C726-00D45FD2EB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0142" y="2713922"/>
              <a:ext cx="6013" cy="3646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76" name="Oval 132">
              <a:extLst>
                <a:ext uri="{FF2B5EF4-FFF2-40B4-BE49-F238E27FC236}">
                  <a16:creationId xmlns:a16="http://schemas.microsoft.com/office/drawing/2014/main" id="{505C22B6-BE78-CC9F-8EDD-1F14B69CA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302" y="3071380"/>
              <a:ext cx="36513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777" name="Text Box 468">
              <a:extLst>
                <a:ext uri="{FF2B5EF4-FFF2-40B4-BE49-F238E27FC236}">
                  <a16:creationId xmlns:a16="http://schemas.microsoft.com/office/drawing/2014/main" id="{0FF310C3-C1FB-246C-DA13-0D0C9686A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8006" y="2520719"/>
              <a:ext cx="6162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ko-KR" altLang="en-US" sz="1600" i="1" dirty="0">
                  <a:sym typeface="Symbol" panose="05050102010706020507" pitchFamily="18" charset="2"/>
                </a:rPr>
                <a:t></a:t>
              </a:r>
              <a:r>
                <a:rPr kumimoji="1" lang="en-US" altLang="ko-KR" sz="1600" i="1" baseline="-25000" dirty="0">
                  <a:sym typeface="Symbol" panose="05050102010706020507" pitchFamily="18" charset="2"/>
                </a:rPr>
                <a:t> DAC</a:t>
              </a:r>
              <a:endParaRPr kumimoji="1" lang="en-US" altLang="ko-KR" sz="1600" i="1" baseline="-25000" dirty="0"/>
            </a:p>
          </p:txBody>
        </p:sp>
        <p:cxnSp>
          <p:nvCxnSpPr>
            <p:cNvPr id="779" name="직선 화살표 연결선 323">
              <a:extLst>
                <a:ext uri="{FF2B5EF4-FFF2-40B4-BE49-F238E27FC236}">
                  <a16:creationId xmlns:a16="http://schemas.microsoft.com/office/drawing/2014/main" id="{E930A932-25E5-58F3-840F-385880A53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425926" y="4947425"/>
              <a:ext cx="356851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0" name="TextBox 368">
              <a:extLst>
                <a:ext uri="{FF2B5EF4-FFF2-40B4-BE49-F238E27FC236}">
                  <a16:creationId xmlns:a16="http://schemas.microsoft.com/office/drawing/2014/main" id="{BF519159-4E66-3DF8-6AF1-C2F665DE5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6872" y="4894583"/>
              <a:ext cx="3289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>
                  <a:sym typeface="Symbol" panose="05050102010706020507" pitchFamily="18" charset="2"/>
                </a:rPr>
                <a:t>I</a:t>
              </a:r>
              <a:r>
                <a:rPr lang="en-US" altLang="ko-KR" sz="1600" baseline="-25000" dirty="0"/>
                <a:t>S</a:t>
              </a:r>
              <a:endParaRPr lang="ko-KR" altLang="en-US" sz="1600" dirty="0"/>
            </a:p>
          </p:txBody>
        </p:sp>
        <p:sp>
          <p:nvSpPr>
            <p:cNvPr id="781" name="Text Box 468">
              <a:extLst>
                <a:ext uri="{FF2B5EF4-FFF2-40B4-BE49-F238E27FC236}">
                  <a16:creationId xmlns:a16="http://schemas.microsoft.com/office/drawing/2014/main" id="{6D9951A1-EB35-C29B-0EF9-0B19B229E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9955" y="4421850"/>
              <a:ext cx="54074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ko-KR" altLang="en-US" sz="1200" i="1" dirty="0">
                  <a:sym typeface="Symbol" panose="05050102010706020507" pitchFamily="18" charset="2"/>
                </a:rPr>
                <a:t></a:t>
              </a:r>
              <a:r>
                <a:rPr kumimoji="1" lang="en-US" altLang="ko-KR" sz="1200" i="1" baseline="-25000" dirty="0">
                  <a:sym typeface="Symbol" panose="05050102010706020507" pitchFamily="18" charset="2"/>
                </a:rPr>
                <a:t>HOLD</a:t>
              </a:r>
              <a:endParaRPr kumimoji="1" lang="en-US" altLang="ko-KR" sz="1200" i="1" baseline="-25000" dirty="0"/>
            </a:p>
          </p:txBody>
        </p:sp>
        <p:sp>
          <p:nvSpPr>
            <p:cNvPr id="782" name="Line 157">
              <a:extLst>
                <a:ext uri="{FF2B5EF4-FFF2-40B4-BE49-F238E27FC236}">
                  <a16:creationId xmlns:a16="http://schemas.microsoft.com/office/drawing/2014/main" id="{537528CA-5C97-7452-BCDC-A78F5C01F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0470" y="4994010"/>
              <a:ext cx="299025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83" name="Line 157">
              <a:extLst>
                <a:ext uri="{FF2B5EF4-FFF2-40B4-BE49-F238E27FC236}">
                  <a16:creationId xmlns:a16="http://schemas.microsoft.com/office/drawing/2014/main" id="{5E95A2D8-0C6C-26B7-C00B-AD6AB0E8D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8697" y="4855224"/>
              <a:ext cx="262560" cy="39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784" name="직선 연결선 783">
              <a:extLst>
                <a:ext uri="{FF2B5EF4-FFF2-40B4-BE49-F238E27FC236}">
                  <a16:creationId xmlns:a16="http://schemas.microsoft.com/office/drawing/2014/main" id="{C55DEE8B-BCD7-D92C-1A82-14FCB21AB4EB}"/>
                </a:ext>
              </a:extLst>
            </p:cNvPr>
            <p:cNvCxnSpPr/>
            <p:nvPr/>
          </p:nvCxnSpPr>
          <p:spPr>
            <a:xfrm>
              <a:off x="4799493" y="266623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5" name="Line 157">
              <a:extLst>
                <a:ext uri="{FF2B5EF4-FFF2-40B4-BE49-F238E27FC236}">
                  <a16:creationId xmlns:a16="http://schemas.microsoft.com/office/drawing/2014/main" id="{D3D3603C-EB8D-42EC-A67E-8E5172DF0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5677" y="2239437"/>
              <a:ext cx="249237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0" name="TextBox 635">
              <a:extLst>
                <a:ext uri="{FF2B5EF4-FFF2-40B4-BE49-F238E27FC236}">
                  <a16:creationId xmlns:a16="http://schemas.microsoft.com/office/drawing/2014/main" id="{3D6BD82B-AC7F-1CCF-7481-FB3346495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990" y="2040611"/>
              <a:ext cx="6665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DAC</a:t>
              </a:r>
            </a:p>
          </p:txBody>
        </p:sp>
        <p:sp>
          <p:nvSpPr>
            <p:cNvPr id="791" name="Line 157">
              <a:extLst>
                <a:ext uri="{FF2B5EF4-FFF2-40B4-BE49-F238E27FC236}">
                  <a16:creationId xmlns:a16="http://schemas.microsoft.com/office/drawing/2014/main" id="{6172D80F-5B88-1039-9F7C-F5A46AEA8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8835" y="4427108"/>
              <a:ext cx="462715" cy="6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2" name="Line 158">
              <a:extLst>
                <a:ext uri="{FF2B5EF4-FFF2-40B4-BE49-F238E27FC236}">
                  <a16:creationId xmlns:a16="http://schemas.microsoft.com/office/drawing/2014/main" id="{71431BE7-FCE4-7E8D-BFF5-ECEA053047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30993" y="5130644"/>
              <a:ext cx="221450" cy="3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cxnSp>
          <p:nvCxnSpPr>
            <p:cNvPr id="793" name="직선 연결선 792">
              <a:extLst>
                <a:ext uri="{FF2B5EF4-FFF2-40B4-BE49-F238E27FC236}">
                  <a16:creationId xmlns:a16="http://schemas.microsoft.com/office/drawing/2014/main" id="{E4065000-8028-FA2A-5332-4F97E71B8162}"/>
                </a:ext>
              </a:extLst>
            </p:cNvPr>
            <p:cNvCxnSpPr>
              <a:cxnSpLocks/>
              <a:endCxn id="776" idx="2"/>
            </p:cNvCxnSpPr>
            <p:nvPr/>
          </p:nvCxnSpPr>
          <p:spPr>
            <a:xfrm flipV="1">
              <a:off x="2915296" y="3089636"/>
              <a:ext cx="409006" cy="1952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4" name="Line 157">
              <a:extLst>
                <a:ext uri="{FF2B5EF4-FFF2-40B4-BE49-F238E27FC236}">
                  <a16:creationId xmlns:a16="http://schemas.microsoft.com/office/drawing/2014/main" id="{9AFAE467-A5B1-E748-1885-5A361E3BB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4668" y="5131182"/>
              <a:ext cx="363282" cy="1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795" name="직선 연결선 794">
              <a:extLst>
                <a:ext uri="{FF2B5EF4-FFF2-40B4-BE49-F238E27FC236}">
                  <a16:creationId xmlns:a16="http://schemas.microsoft.com/office/drawing/2014/main" id="{63823467-786F-931E-B24D-3AB7FFAD95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8785" y="3082858"/>
              <a:ext cx="698544" cy="4092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6" name="Oval 132">
              <a:extLst>
                <a:ext uri="{FF2B5EF4-FFF2-40B4-BE49-F238E27FC236}">
                  <a16:creationId xmlns:a16="http://schemas.microsoft.com/office/drawing/2014/main" id="{56800EDC-3EAD-790A-ADBB-495AF201A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847" y="4410424"/>
              <a:ext cx="36512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grpSp>
          <p:nvGrpSpPr>
            <p:cNvPr id="798" name="그룹 285">
              <a:extLst>
                <a:ext uri="{FF2B5EF4-FFF2-40B4-BE49-F238E27FC236}">
                  <a16:creationId xmlns:a16="http://schemas.microsoft.com/office/drawing/2014/main" id="{5BB65EE5-D353-A2B1-AF42-C7B03888D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752" y="4851068"/>
              <a:ext cx="175039" cy="917354"/>
              <a:chOff x="2880920" y="2426097"/>
              <a:chExt cx="175039" cy="917034"/>
            </a:xfrm>
          </p:grpSpPr>
          <p:cxnSp>
            <p:nvCxnSpPr>
              <p:cNvPr id="1628" name="직선 연결선 1627">
                <a:extLst>
                  <a:ext uri="{FF2B5EF4-FFF2-40B4-BE49-F238E27FC236}">
                    <a16:creationId xmlns:a16="http://schemas.microsoft.com/office/drawing/2014/main" id="{56EA6B81-E22D-E10D-FB94-6CF22D1322B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983730" y="2694293"/>
                <a:ext cx="3345" cy="19820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9" name="직선 연결선 1628">
                <a:extLst>
                  <a:ext uri="{FF2B5EF4-FFF2-40B4-BE49-F238E27FC236}">
                    <a16:creationId xmlns:a16="http://schemas.microsoft.com/office/drawing/2014/main" id="{B962BC49-CA1C-E172-B924-D81A9F4D3A14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2932075" y="3231921"/>
                <a:ext cx="1079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0" name="직선 연결선 1629">
                <a:extLst>
                  <a:ext uri="{FF2B5EF4-FFF2-40B4-BE49-F238E27FC236}">
                    <a16:creationId xmlns:a16="http://schemas.microsoft.com/office/drawing/2014/main" id="{97B4AAB8-E6F4-B7B5-C01A-D47897896633}"/>
                  </a:ext>
                </a:extLst>
              </p:cNvPr>
              <p:cNvCxnSpPr/>
              <p:nvPr/>
            </p:nvCxnSpPr>
            <p:spPr bwMode="auto">
              <a:xfrm>
                <a:off x="2911496" y="3285877"/>
                <a:ext cx="14446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1" name="직선 연결선 1630">
                <a:extLst>
                  <a:ext uri="{FF2B5EF4-FFF2-40B4-BE49-F238E27FC236}">
                    <a16:creationId xmlns:a16="http://schemas.microsoft.com/office/drawing/2014/main" id="{9596C46D-1394-44C9-D721-AA5692C4AD24}"/>
                  </a:ext>
                </a:extLst>
              </p:cNvPr>
              <p:cNvCxnSpPr/>
              <p:nvPr/>
            </p:nvCxnSpPr>
            <p:spPr bwMode="auto">
              <a:xfrm>
                <a:off x="2929752" y="3313201"/>
                <a:ext cx="10795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2" name="직선 연결선 1631">
                <a:extLst>
                  <a:ext uri="{FF2B5EF4-FFF2-40B4-BE49-F238E27FC236}">
                    <a16:creationId xmlns:a16="http://schemas.microsoft.com/office/drawing/2014/main" id="{0241AD48-7F7A-80D3-1869-5134E5354752}"/>
                  </a:ext>
                </a:extLst>
              </p:cNvPr>
              <p:cNvCxnSpPr/>
              <p:nvPr/>
            </p:nvCxnSpPr>
            <p:spPr bwMode="auto">
              <a:xfrm>
                <a:off x="2947214" y="3343131"/>
                <a:ext cx="730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3" name="직선 연결선 1632">
                <a:extLst>
                  <a:ext uri="{FF2B5EF4-FFF2-40B4-BE49-F238E27FC236}">
                    <a16:creationId xmlns:a16="http://schemas.microsoft.com/office/drawing/2014/main" id="{EB066F7F-8961-1986-C7A0-75070DF2FF78}"/>
                  </a:ext>
                </a:extLst>
              </p:cNvPr>
              <p:cNvCxnSpPr/>
              <p:nvPr/>
            </p:nvCxnSpPr>
            <p:spPr bwMode="auto">
              <a:xfrm rot="16200000" flipV="1">
                <a:off x="2863482" y="2571172"/>
                <a:ext cx="142825" cy="10795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4" name="직선 연결선 1633">
                <a:extLst>
                  <a:ext uri="{FF2B5EF4-FFF2-40B4-BE49-F238E27FC236}">
                    <a16:creationId xmlns:a16="http://schemas.microsoft.com/office/drawing/2014/main" id="{A8C282FF-2910-9EB7-B30F-747985C7C0EE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2934708" y="2480053"/>
                <a:ext cx="1079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5" name="직사각형 284">
                <a:extLst>
                  <a:ext uri="{FF2B5EF4-FFF2-40B4-BE49-F238E27FC236}">
                    <a16:creationId xmlns:a16="http://schemas.microsoft.com/office/drawing/2014/main" id="{796C5244-8AD8-856D-1D73-ED323ED48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0364" y="2853965"/>
                <a:ext cx="72008" cy="3240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&amp;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J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FontTx/>
                  <a:buNone/>
                </a:pPr>
                <a:endParaRPr lang="ko-KR" altLang="en-US" sz="2400" dirty="0"/>
              </a:p>
            </p:txBody>
          </p:sp>
        </p:grpSp>
        <p:sp>
          <p:nvSpPr>
            <p:cNvPr id="799" name="TextBox 368">
              <a:extLst>
                <a:ext uri="{FF2B5EF4-FFF2-40B4-BE49-F238E27FC236}">
                  <a16:creationId xmlns:a16="http://schemas.microsoft.com/office/drawing/2014/main" id="{F0BB94E2-1923-45BC-4305-FFED2A671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874" y="4371007"/>
              <a:ext cx="3449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>
                  <a:sym typeface="Symbol" panose="05050102010706020507" pitchFamily="18" charset="2"/>
                </a:rPr>
                <a:t>I</a:t>
              </a:r>
              <a:r>
                <a:rPr lang="en-US" altLang="ko-KR" sz="1600" baseline="-25000" dirty="0"/>
                <a:t>B</a:t>
              </a:r>
              <a:endParaRPr lang="ko-KR" altLang="en-US" sz="1600" dirty="0"/>
            </a:p>
          </p:txBody>
        </p:sp>
        <p:cxnSp>
          <p:nvCxnSpPr>
            <p:cNvPr id="800" name="직선 화살표 연결선 323">
              <a:extLst>
                <a:ext uri="{FF2B5EF4-FFF2-40B4-BE49-F238E27FC236}">
                  <a16:creationId xmlns:a16="http://schemas.microsoft.com/office/drawing/2014/main" id="{5974D360-7B3E-C11E-B9CD-351EE9871A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1984" y="4391520"/>
              <a:ext cx="0" cy="360363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3" name="Line 157">
              <a:extLst>
                <a:ext uri="{FF2B5EF4-FFF2-40B4-BE49-F238E27FC236}">
                  <a16:creationId xmlns:a16="http://schemas.microsoft.com/office/drawing/2014/main" id="{A8E698AD-B98B-65D1-C933-2A4F74EDD0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0835" y="2969504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cxnSp>
          <p:nvCxnSpPr>
            <p:cNvPr id="804" name="직선 연결선 803">
              <a:extLst>
                <a:ext uri="{FF2B5EF4-FFF2-40B4-BE49-F238E27FC236}">
                  <a16:creationId xmlns:a16="http://schemas.microsoft.com/office/drawing/2014/main" id="{5894C41C-1684-5033-9EC3-DC839D421321}"/>
                </a:ext>
              </a:extLst>
            </p:cNvPr>
            <p:cNvCxnSpPr>
              <a:cxnSpLocks/>
            </p:cNvCxnSpPr>
            <p:nvPr/>
          </p:nvCxnSpPr>
          <p:spPr>
            <a:xfrm>
              <a:off x="4269604" y="3091588"/>
              <a:ext cx="1407504" cy="670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5" name="Text Box 468">
              <a:extLst>
                <a:ext uri="{FF2B5EF4-FFF2-40B4-BE49-F238E27FC236}">
                  <a16:creationId xmlns:a16="http://schemas.microsoft.com/office/drawing/2014/main" id="{E0621128-ABD9-394F-4780-ED2EA9D77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3084" y="2620359"/>
              <a:ext cx="492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ko-KR" altLang="en-US" sz="1600" i="1" dirty="0">
                  <a:sym typeface="Symbol" panose="05050102010706020507" pitchFamily="18" charset="2"/>
                </a:rPr>
                <a:t></a:t>
              </a:r>
              <a:r>
                <a:rPr kumimoji="1" lang="en-US" altLang="ko-KR" sz="1600" i="1" baseline="-25000" dirty="0">
                  <a:sym typeface="Symbol" panose="05050102010706020507" pitchFamily="18" charset="2"/>
                </a:rPr>
                <a:t>S</a:t>
              </a:r>
              <a:endParaRPr kumimoji="1" lang="en-US" altLang="ko-KR" sz="1600" i="1" baseline="-25000" dirty="0"/>
            </a:p>
          </p:txBody>
        </p:sp>
        <p:cxnSp>
          <p:nvCxnSpPr>
            <p:cNvPr id="808" name="직선 화살표 연결선 323">
              <a:extLst>
                <a:ext uri="{FF2B5EF4-FFF2-40B4-BE49-F238E27FC236}">
                  <a16:creationId xmlns:a16="http://schemas.microsoft.com/office/drawing/2014/main" id="{AF2209F5-00C5-2790-DAF2-B81FA114C8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13602" y="5253066"/>
              <a:ext cx="0" cy="360363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" name="TextBox 368">
              <a:extLst>
                <a:ext uri="{FF2B5EF4-FFF2-40B4-BE49-F238E27FC236}">
                  <a16:creationId xmlns:a16="http://schemas.microsoft.com/office/drawing/2014/main" id="{592104BE-251F-E922-A45A-E61B4F34C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1997" y="5254006"/>
              <a:ext cx="8445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ko-KR" sz="1600" dirty="0">
                  <a:sym typeface="Symbol" panose="05050102010706020507" pitchFamily="18" charset="2"/>
                </a:rPr>
                <a:t>I</a:t>
              </a:r>
              <a:r>
                <a:rPr lang="en-US" altLang="ko-KR" sz="1600" baseline="-25000" dirty="0"/>
                <a:t>B</a:t>
              </a:r>
              <a:r>
                <a:rPr lang="en-US" altLang="ko-KR" sz="1600" dirty="0">
                  <a:sym typeface="Symbol" panose="05050102010706020507" pitchFamily="18" charset="2"/>
                </a:rPr>
                <a:t>+ I</a:t>
              </a:r>
              <a:r>
                <a:rPr lang="en-US" altLang="ko-KR" sz="1600" baseline="-25000" dirty="0"/>
                <a:t>S</a:t>
              </a:r>
              <a:endParaRPr lang="ko-KR" altLang="en-US" sz="1600" dirty="0"/>
            </a:p>
          </p:txBody>
        </p:sp>
        <p:grpSp>
          <p:nvGrpSpPr>
            <p:cNvPr id="1048" name="그룹 202">
              <a:extLst>
                <a:ext uri="{FF2B5EF4-FFF2-40B4-BE49-F238E27FC236}">
                  <a16:creationId xmlns:a16="http://schemas.microsoft.com/office/drawing/2014/main" id="{F9D96764-3CB3-F6A2-5E14-4B90E874A1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8541" y="3326736"/>
              <a:ext cx="387118" cy="479426"/>
              <a:chOff x="648980" y="1751328"/>
              <a:chExt cx="387806" cy="479108"/>
            </a:xfrm>
          </p:grpSpPr>
          <p:grpSp>
            <p:nvGrpSpPr>
              <p:cNvPr id="1619" name="그룹 43">
                <a:extLst>
                  <a:ext uri="{FF2B5EF4-FFF2-40B4-BE49-F238E27FC236}">
                    <a16:creationId xmlns:a16="http://schemas.microsoft.com/office/drawing/2014/main" id="{E6CCF29D-DE09-E812-E0C2-42F3D901A5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48980" y="1751328"/>
                <a:ext cx="387806" cy="479108"/>
                <a:chOff x="2676358" y="3030544"/>
                <a:chExt cx="387806" cy="478134"/>
              </a:xfrm>
            </p:grpSpPr>
            <p:sp>
              <p:nvSpPr>
                <p:cNvPr id="1621" name="Line 188">
                  <a:extLst>
                    <a:ext uri="{FF2B5EF4-FFF2-40B4-BE49-F238E27FC236}">
                      <a16:creationId xmlns:a16="http://schemas.microsoft.com/office/drawing/2014/main" id="{28680611-A828-8717-D776-AFA605E0D0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45871" y="3263104"/>
                  <a:ext cx="1603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622" name="Line 189">
                  <a:extLst>
                    <a:ext uri="{FF2B5EF4-FFF2-40B4-BE49-F238E27FC236}">
                      <a16:creationId xmlns:a16="http://schemas.microsoft.com/office/drawing/2014/main" id="{F7CBB074-C3DA-A929-600A-CCA45CCC2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79208" y="3263104"/>
                  <a:ext cx="1603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623" name="Line 190">
                  <a:extLst>
                    <a:ext uri="{FF2B5EF4-FFF2-40B4-BE49-F238E27FC236}">
                      <a16:creationId xmlns:a16="http://schemas.microsoft.com/office/drawing/2014/main" id="{F71E4954-A8B6-61CD-F897-0031C194E0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962564" y="3168647"/>
                  <a:ext cx="0" cy="203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624" name="Line 191">
                  <a:extLst>
                    <a:ext uri="{FF2B5EF4-FFF2-40B4-BE49-F238E27FC236}">
                      <a16:creationId xmlns:a16="http://schemas.microsoft.com/office/drawing/2014/main" id="{03828659-F0CC-C2F7-9531-756F3B0D1E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600453" y="3422479"/>
                  <a:ext cx="167646" cy="47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625" name="Line 193">
                  <a:extLst>
                    <a:ext uri="{FF2B5EF4-FFF2-40B4-BE49-F238E27FC236}">
                      <a16:creationId xmlns:a16="http://schemas.microsoft.com/office/drawing/2014/main" id="{5C4EB2C5-3C5C-F18A-84C9-2183B36808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2751174" y="3109734"/>
                  <a:ext cx="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626" name="Line 195">
                  <a:extLst>
                    <a:ext uri="{FF2B5EF4-FFF2-40B4-BE49-F238E27FC236}">
                      <a16:creationId xmlns:a16="http://schemas.microsoft.com/office/drawing/2014/main" id="{E6F2844E-92D4-C675-3EF7-FBF5F343C2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2755769" y="3267165"/>
                  <a:ext cx="1203" cy="1489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627" name="Line 196">
                  <a:extLst>
                    <a:ext uri="{FF2B5EF4-FFF2-40B4-BE49-F238E27FC236}">
                      <a16:creationId xmlns:a16="http://schemas.microsoft.com/office/drawing/2014/main" id="{35FB6EDF-E2BC-7019-052A-B48F168F18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598207" y="3108695"/>
                  <a:ext cx="157058" cy="7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</p:grpSp>
          <p:sp>
            <p:nvSpPr>
              <p:cNvPr id="1620" name="Oval 114">
                <a:extLst>
                  <a:ext uri="{FF2B5EF4-FFF2-40B4-BE49-F238E27FC236}">
                    <a16:creationId xmlns:a16="http://schemas.microsoft.com/office/drawing/2014/main" id="{D2AFE113-9C34-1B09-08AB-29D4858D0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369" y="1952625"/>
                <a:ext cx="71438" cy="71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&amp;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J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</p:grpSp>
        <p:grpSp>
          <p:nvGrpSpPr>
            <p:cNvPr id="1098" name="그룹 148">
              <a:extLst>
                <a:ext uri="{FF2B5EF4-FFF2-40B4-BE49-F238E27FC236}">
                  <a16:creationId xmlns:a16="http://schemas.microsoft.com/office/drawing/2014/main" id="{D803EF2D-0B21-A673-E23E-10B3532D94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0220" y="3483021"/>
              <a:ext cx="319087" cy="315943"/>
              <a:chOff x="1714480" y="497339"/>
              <a:chExt cx="319182" cy="316769"/>
            </a:xfrm>
          </p:grpSpPr>
          <p:grpSp>
            <p:nvGrpSpPr>
              <p:cNvPr id="1611" name="그룹 88">
                <a:extLst>
                  <a:ext uri="{FF2B5EF4-FFF2-40B4-BE49-F238E27FC236}">
                    <a16:creationId xmlns:a16="http://schemas.microsoft.com/office/drawing/2014/main" id="{6A89D068-F2DA-134C-D3EA-5083122E66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4480" y="497339"/>
                <a:ext cx="319182" cy="316769"/>
                <a:chOff x="2675528" y="3181734"/>
                <a:chExt cx="319182" cy="316769"/>
              </a:xfrm>
            </p:grpSpPr>
            <p:sp>
              <p:nvSpPr>
                <p:cNvPr id="1613" name="Line 188">
                  <a:extLst>
                    <a:ext uri="{FF2B5EF4-FFF2-40B4-BE49-F238E27FC236}">
                      <a16:creationId xmlns:a16="http://schemas.microsoft.com/office/drawing/2014/main" id="{CFCEF407-64B2-24FC-83BC-7440B137F6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40789" y="3263104"/>
                  <a:ext cx="1603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614" name="Line 189">
                  <a:extLst>
                    <a:ext uri="{FF2B5EF4-FFF2-40B4-BE49-F238E27FC236}">
                      <a16:creationId xmlns:a16="http://schemas.microsoft.com/office/drawing/2014/main" id="{A099C4F0-205F-25C2-84C8-4A56D73EA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79208" y="3263104"/>
                  <a:ext cx="1603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615" name="Line 190">
                  <a:extLst>
                    <a:ext uri="{FF2B5EF4-FFF2-40B4-BE49-F238E27FC236}">
                      <a16:creationId xmlns:a16="http://schemas.microsoft.com/office/drawing/2014/main" id="{66173D94-535D-2903-6D17-E53330FB8F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958710" y="3234248"/>
                  <a:ext cx="0" cy="7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616" name="Line 191">
                  <a:extLst>
                    <a:ext uri="{FF2B5EF4-FFF2-40B4-BE49-F238E27FC236}">
                      <a16:creationId xmlns:a16="http://schemas.microsoft.com/office/drawing/2014/main" id="{B296031F-86D5-2574-19D9-49E2E9BC1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594565" y="3417541"/>
                  <a:ext cx="1619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617" name="Line 193">
                  <a:extLst>
                    <a:ext uri="{FF2B5EF4-FFF2-40B4-BE49-F238E27FC236}">
                      <a16:creationId xmlns:a16="http://schemas.microsoft.com/office/drawing/2014/main" id="{B3F7225E-35D7-1F7F-5ED1-E80FB10194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2751174" y="3109734"/>
                  <a:ext cx="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618" name="Line 195">
                  <a:extLst>
                    <a:ext uri="{FF2B5EF4-FFF2-40B4-BE49-F238E27FC236}">
                      <a16:creationId xmlns:a16="http://schemas.microsoft.com/office/drawing/2014/main" id="{77EE39C1-CFC9-EA98-0108-94F1E26254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48126" y="3264000"/>
                  <a:ext cx="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612" name="Oval 114">
                <a:extLst>
                  <a:ext uri="{FF2B5EF4-FFF2-40B4-BE49-F238E27FC236}">
                    <a16:creationId xmlns:a16="http://schemas.microsoft.com/office/drawing/2014/main" id="{35DCC6F5-0293-2188-EFA6-722032C6E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91" y="547153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&amp;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J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</p:grpSp>
        <p:sp>
          <p:nvSpPr>
            <p:cNvPr id="1099" name="Line 131">
              <a:extLst>
                <a:ext uri="{FF2B5EF4-FFF2-40B4-BE49-F238E27FC236}">
                  <a16:creationId xmlns:a16="http://schemas.microsoft.com/office/drawing/2014/main" id="{E93CF886-BE75-926B-EDA4-DAEBC94F0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0419" y="3571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0" name="Line 157">
              <a:extLst>
                <a:ext uri="{FF2B5EF4-FFF2-40B4-BE49-F238E27FC236}">
                  <a16:creationId xmlns:a16="http://schemas.microsoft.com/office/drawing/2014/main" id="{783444B4-F2DC-2758-6B92-5D36ABF94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2919" y="3786263"/>
              <a:ext cx="323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01" name="Oval 132">
              <a:extLst>
                <a:ext uri="{FF2B5EF4-FFF2-40B4-BE49-F238E27FC236}">
                  <a16:creationId xmlns:a16="http://schemas.microsoft.com/office/drawing/2014/main" id="{DD7A96BA-8C58-96D0-E1EF-8EDCFDCC2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544" y="3554488"/>
              <a:ext cx="36512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102" name="Oval 132">
              <a:extLst>
                <a:ext uri="{FF2B5EF4-FFF2-40B4-BE49-F238E27FC236}">
                  <a16:creationId xmlns:a16="http://schemas.microsoft.com/office/drawing/2014/main" id="{3CA77D6B-7A0B-6D10-8C94-DD267B6B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70" y="3765626"/>
              <a:ext cx="34925" cy="365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grpSp>
          <p:nvGrpSpPr>
            <p:cNvPr id="1103" name="그룹 43">
              <a:extLst>
                <a:ext uri="{FF2B5EF4-FFF2-40B4-BE49-F238E27FC236}">
                  <a16:creationId xmlns:a16="http://schemas.microsoft.com/office/drawing/2014/main" id="{E8C76AEF-12D1-C384-FCF7-0F1AA584A59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7910" y="4498935"/>
              <a:ext cx="387350" cy="440409"/>
              <a:chOff x="2676126" y="3069161"/>
              <a:chExt cx="388038" cy="439514"/>
            </a:xfrm>
          </p:grpSpPr>
          <p:sp>
            <p:nvSpPr>
              <p:cNvPr id="1604" name="Line 188">
                <a:extLst>
                  <a:ext uri="{FF2B5EF4-FFF2-40B4-BE49-F238E27FC236}">
                    <a16:creationId xmlns:a16="http://schemas.microsoft.com/office/drawing/2014/main" id="{DADC386B-A104-A2D3-1035-469B2F0F1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45871" y="3263104"/>
                <a:ext cx="160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05" name="Line 189">
                <a:extLst>
                  <a:ext uri="{FF2B5EF4-FFF2-40B4-BE49-F238E27FC236}">
                    <a16:creationId xmlns:a16="http://schemas.microsoft.com/office/drawing/2014/main" id="{FECD44F8-5037-8A77-D519-2705256BC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79208" y="3263104"/>
                <a:ext cx="160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06" name="Line 190">
                <a:extLst>
                  <a:ext uri="{FF2B5EF4-FFF2-40B4-BE49-F238E27FC236}">
                    <a16:creationId xmlns:a16="http://schemas.microsoft.com/office/drawing/2014/main" id="{070DB1E8-A255-F470-5470-12720B5CE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962564" y="3168647"/>
                <a:ext cx="0" cy="203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07" name="Line 191">
                <a:extLst>
                  <a:ext uri="{FF2B5EF4-FFF2-40B4-BE49-F238E27FC236}">
                    <a16:creationId xmlns:a16="http://schemas.microsoft.com/office/drawing/2014/main" id="{E9F23612-3503-5430-DBC7-3B7E96BBF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597104" y="3427713"/>
                <a:ext cx="1619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08" name="Line 193">
                <a:extLst>
                  <a:ext uri="{FF2B5EF4-FFF2-40B4-BE49-F238E27FC236}">
                    <a16:creationId xmlns:a16="http://schemas.microsoft.com/office/drawing/2014/main" id="{79E4B263-BBAD-6D02-3187-D0A18E5F8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2751174" y="3109734"/>
                <a:ext cx="0" cy="14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609" name="Line 195">
                <a:extLst>
                  <a:ext uri="{FF2B5EF4-FFF2-40B4-BE49-F238E27FC236}">
                    <a16:creationId xmlns:a16="http://schemas.microsoft.com/office/drawing/2014/main" id="{1B67976E-410B-E0AE-8D62-3D8742BD0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48126" y="3269086"/>
                <a:ext cx="0" cy="14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610" name="Line 196">
                <a:extLst>
                  <a:ext uri="{FF2B5EF4-FFF2-40B4-BE49-F238E27FC236}">
                    <a16:creationId xmlns:a16="http://schemas.microsoft.com/office/drawing/2014/main" id="{F721FB19-CE20-B30C-E12C-F4C05EE65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2621862" y="3130061"/>
                <a:ext cx="121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sp>
          <p:nvSpPr>
            <p:cNvPr id="1104" name="Oval 114">
              <a:extLst>
                <a:ext uri="{FF2B5EF4-FFF2-40B4-BE49-F238E27FC236}">
                  <a16:creationId xmlns:a16="http://schemas.microsoft.com/office/drawing/2014/main" id="{C66A69DC-167D-438D-28ED-7272C847A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7" y="4657536"/>
              <a:ext cx="71311" cy="714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105" name="직사각형 294">
              <a:extLst>
                <a:ext uri="{FF2B5EF4-FFF2-40B4-BE49-F238E27FC236}">
                  <a16:creationId xmlns:a16="http://schemas.microsoft.com/office/drawing/2014/main" id="{93059313-176D-769E-8627-41DF37054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618" y="5193616"/>
              <a:ext cx="72008" cy="3240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en-US" sz="2400" dirty="0"/>
            </a:p>
          </p:txBody>
        </p:sp>
        <p:sp>
          <p:nvSpPr>
            <p:cNvPr id="1373" name="Line 131">
              <a:extLst>
                <a:ext uri="{FF2B5EF4-FFF2-40B4-BE49-F238E27FC236}">
                  <a16:creationId xmlns:a16="http://schemas.microsoft.com/office/drawing/2014/main" id="{DE02CB2F-7BA9-228B-79E3-A844F2710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193" y="5517616"/>
              <a:ext cx="1298" cy="181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1374" name="TextBox 287">
              <a:extLst>
                <a:ext uri="{FF2B5EF4-FFF2-40B4-BE49-F238E27FC236}">
                  <a16:creationId xmlns:a16="http://schemas.microsoft.com/office/drawing/2014/main" id="{96DC19F2-9BD7-A5EF-DDDA-265F88DC4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101" y="4523995"/>
              <a:ext cx="4315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i="1" dirty="0" err="1"/>
                <a:t>V</a:t>
              </a:r>
              <a:r>
                <a:rPr lang="en-US" altLang="ko-KR" sz="1600" i="1" baseline="-25000" dirty="0" err="1"/>
                <a:t>ps</a:t>
              </a:r>
              <a:endParaRPr lang="ko-KR" altLang="en-US" sz="1600" i="1" baseline="-25000" dirty="0"/>
            </a:p>
          </p:txBody>
        </p:sp>
        <p:cxnSp>
          <p:nvCxnSpPr>
            <p:cNvPr id="1375" name="직선 연결선 1374">
              <a:extLst>
                <a:ext uri="{FF2B5EF4-FFF2-40B4-BE49-F238E27FC236}">
                  <a16:creationId xmlns:a16="http://schemas.microsoft.com/office/drawing/2014/main" id="{5DC2FABC-24C9-AA0C-6D1B-BB194AB65CBD}"/>
                </a:ext>
              </a:extLst>
            </p:cNvPr>
            <p:cNvCxnSpPr/>
            <p:nvPr/>
          </p:nvCxnSpPr>
          <p:spPr>
            <a:xfrm flipH="1">
              <a:off x="953553" y="5128475"/>
              <a:ext cx="114521" cy="8413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6" name="직선 연결선 1375">
              <a:extLst>
                <a:ext uri="{FF2B5EF4-FFF2-40B4-BE49-F238E27FC236}">
                  <a16:creationId xmlns:a16="http://schemas.microsoft.com/office/drawing/2014/main" id="{25D4BBB9-82D4-083B-878A-5B24658795D8}"/>
                </a:ext>
              </a:extLst>
            </p:cNvPr>
            <p:cNvCxnSpPr/>
            <p:nvPr/>
          </p:nvCxnSpPr>
          <p:spPr>
            <a:xfrm>
              <a:off x="956520" y="5205723"/>
              <a:ext cx="0" cy="33764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8" name="직선 연결선 1377">
              <a:extLst>
                <a:ext uri="{FF2B5EF4-FFF2-40B4-BE49-F238E27FC236}">
                  <a16:creationId xmlns:a16="http://schemas.microsoft.com/office/drawing/2014/main" id="{DF1D1C11-70FB-D4FE-8D0C-FBE84B890C85}"/>
                </a:ext>
              </a:extLst>
            </p:cNvPr>
            <p:cNvCxnSpPr>
              <a:cxnSpLocks/>
            </p:cNvCxnSpPr>
            <p:nvPr/>
          </p:nvCxnSpPr>
          <p:spPr>
            <a:xfrm>
              <a:off x="956520" y="5541034"/>
              <a:ext cx="87404" cy="8753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9" name="TextBox 324">
              <a:extLst>
                <a:ext uri="{FF2B5EF4-FFF2-40B4-BE49-F238E27FC236}">
                  <a16:creationId xmlns:a16="http://schemas.microsoft.com/office/drawing/2014/main" id="{49CFE2C2-6924-A05A-325C-5F56BD717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568" y="3396798"/>
              <a:ext cx="5052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M</a:t>
              </a:r>
              <a:r>
                <a:rPr lang="en-US" altLang="ko-KR" sz="1600" baseline="-25000" dirty="0"/>
                <a:t>p3</a:t>
              </a:r>
              <a:endParaRPr lang="ko-KR" altLang="en-US" sz="1600" baseline="-25000" dirty="0"/>
            </a:p>
          </p:txBody>
        </p:sp>
        <p:sp>
          <p:nvSpPr>
            <p:cNvPr id="1380" name="TextBox 324">
              <a:extLst>
                <a:ext uri="{FF2B5EF4-FFF2-40B4-BE49-F238E27FC236}">
                  <a16:creationId xmlns:a16="http://schemas.microsoft.com/office/drawing/2014/main" id="{EF725915-8CFB-B8B2-0D8C-A04234EA2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6654" y="4509914"/>
              <a:ext cx="4892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 err="1"/>
                <a:t>M</a:t>
              </a:r>
              <a:r>
                <a:rPr lang="en-US" altLang="ko-KR" sz="1600" baseline="-25000" dirty="0" err="1"/>
                <a:t>ps</a:t>
              </a:r>
              <a:endParaRPr lang="ko-KR" altLang="en-US" sz="1600" baseline="-25000" dirty="0"/>
            </a:p>
          </p:txBody>
        </p:sp>
        <p:sp>
          <p:nvSpPr>
            <p:cNvPr id="1381" name="TextBox 324">
              <a:extLst>
                <a:ext uri="{FF2B5EF4-FFF2-40B4-BE49-F238E27FC236}">
                  <a16:creationId xmlns:a16="http://schemas.microsoft.com/office/drawing/2014/main" id="{E54306D0-C625-EC75-0C30-045F6B0DD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216" y="5182719"/>
              <a:ext cx="5036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R</a:t>
              </a:r>
              <a:r>
                <a:rPr lang="en-US" altLang="ko-KR" sz="1600" baseline="-25000" dirty="0"/>
                <a:t>BB</a:t>
              </a:r>
              <a:endParaRPr lang="ko-KR" altLang="en-US" sz="1600" baseline="-25000" dirty="0"/>
            </a:p>
          </p:txBody>
        </p:sp>
        <p:grpSp>
          <p:nvGrpSpPr>
            <p:cNvPr id="1382" name="그룹 202">
              <a:extLst>
                <a:ext uri="{FF2B5EF4-FFF2-40B4-BE49-F238E27FC236}">
                  <a16:creationId xmlns:a16="http://schemas.microsoft.com/office/drawing/2014/main" id="{8AA46CEA-01D9-7C01-51A1-2C6CF789A59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102850" y="3015602"/>
              <a:ext cx="389405" cy="316858"/>
              <a:chOff x="648980" y="1751319"/>
              <a:chExt cx="387382" cy="316858"/>
            </a:xfrm>
          </p:grpSpPr>
          <p:grpSp>
            <p:nvGrpSpPr>
              <p:cNvPr id="1404" name="그룹 43">
                <a:extLst>
                  <a:ext uri="{FF2B5EF4-FFF2-40B4-BE49-F238E27FC236}">
                    <a16:creationId xmlns:a16="http://schemas.microsoft.com/office/drawing/2014/main" id="{FBAFD28E-39A0-2FD2-0C64-5B9C364F68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48980" y="1751319"/>
                <a:ext cx="387382" cy="316858"/>
                <a:chOff x="2676782" y="3030536"/>
                <a:chExt cx="387382" cy="316214"/>
              </a:xfrm>
            </p:grpSpPr>
            <p:sp>
              <p:nvSpPr>
                <p:cNvPr id="1406" name="Line 188">
                  <a:extLst>
                    <a:ext uri="{FF2B5EF4-FFF2-40B4-BE49-F238E27FC236}">
                      <a16:creationId xmlns:a16="http://schemas.microsoft.com/office/drawing/2014/main" id="{97EBC812-4911-B0A2-7AF7-497A31D5B3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45871" y="3263104"/>
                  <a:ext cx="1603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407" name="Line 189">
                  <a:extLst>
                    <a:ext uri="{FF2B5EF4-FFF2-40B4-BE49-F238E27FC236}">
                      <a16:creationId xmlns:a16="http://schemas.microsoft.com/office/drawing/2014/main" id="{E793EF73-F742-D8B8-0A21-FDB876856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79208" y="3263104"/>
                  <a:ext cx="1603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600" name="Line 190">
                  <a:extLst>
                    <a:ext uri="{FF2B5EF4-FFF2-40B4-BE49-F238E27FC236}">
                      <a16:creationId xmlns:a16="http://schemas.microsoft.com/office/drawing/2014/main" id="{5F99B504-7832-BDAE-3CE5-0B55993B54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962564" y="3168647"/>
                  <a:ext cx="0" cy="203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601" name="Line 193">
                  <a:extLst>
                    <a:ext uri="{FF2B5EF4-FFF2-40B4-BE49-F238E27FC236}">
                      <a16:creationId xmlns:a16="http://schemas.microsoft.com/office/drawing/2014/main" id="{98B5D0EE-ED5A-8795-538C-F34952D942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2751578" y="3274750"/>
                  <a:ext cx="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602" name="Line 195">
                  <a:extLst>
                    <a:ext uri="{FF2B5EF4-FFF2-40B4-BE49-F238E27FC236}">
                      <a16:creationId xmlns:a16="http://schemas.microsoft.com/office/drawing/2014/main" id="{33EEFBD2-33B9-E637-7B02-E333AF10FB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49576" y="3115860"/>
                  <a:ext cx="1210" cy="1467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603" name="Line 196">
                  <a:extLst>
                    <a:ext uri="{FF2B5EF4-FFF2-40B4-BE49-F238E27FC236}">
                      <a16:creationId xmlns:a16="http://schemas.microsoft.com/office/drawing/2014/main" id="{A5CBAB9A-312E-2E03-BF81-2A253FBB4F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594476" y="3112842"/>
                  <a:ext cx="165728" cy="1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</p:grpSp>
          <p:sp>
            <p:nvSpPr>
              <p:cNvPr id="1405" name="Oval 114">
                <a:extLst>
                  <a:ext uri="{FF2B5EF4-FFF2-40B4-BE49-F238E27FC236}">
                    <a16:creationId xmlns:a16="http://schemas.microsoft.com/office/drawing/2014/main" id="{6DC509BD-24C8-478D-3137-24C46C990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369" y="1952625"/>
                <a:ext cx="71438" cy="71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&amp;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J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FontTx/>
                  <a:buNone/>
                </a:pPr>
                <a:endParaRPr lang="ko-KR" altLang="en-US" sz="2400" dirty="0"/>
              </a:p>
            </p:txBody>
          </p:sp>
        </p:grpSp>
        <p:cxnSp>
          <p:nvCxnSpPr>
            <p:cNvPr id="1383" name="직선 연결선 1382">
              <a:extLst>
                <a:ext uri="{FF2B5EF4-FFF2-40B4-BE49-F238E27FC236}">
                  <a16:creationId xmlns:a16="http://schemas.microsoft.com/office/drawing/2014/main" id="{890B7AE2-B5C0-9B9E-F252-9CE538565241}"/>
                </a:ext>
              </a:extLst>
            </p:cNvPr>
            <p:cNvCxnSpPr>
              <a:cxnSpLocks/>
              <a:endCxn id="1624" idx="1"/>
            </p:cNvCxnSpPr>
            <p:nvPr/>
          </p:nvCxnSpPr>
          <p:spPr>
            <a:xfrm flipH="1" flipV="1">
              <a:off x="2100128" y="3806163"/>
              <a:ext cx="2" cy="105305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4" name="직선 연결선 1383">
              <a:extLst>
                <a:ext uri="{FF2B5EF4-FFF2-40B4-BE49-F238E27FC236}">
                  <a16:creationId xmlns:a16="http://schemas.microsoft.com/office/drawing/2014/main" id="{3658D587-4B39-262D-C0EF-4AB167089E60}"/>
                </a:ext>
              </a:extLst>
            </p:cNvPr>
            <p:cNvCxnSpPr>
              <a:cxnSpLocks/>
            </p:cNvCxnSpPr>
            <p:nvPr/>
          </p:nvCxnSpPr>
          <p:spPr>
            <a:xfrm>
              <a:off x="1503063" y="3567087"/>
              <a:ext cx="231972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5" name="직선 연결선 1384">
              <a:extLst>
                <a:ext uri="{FF2B5EF4-FFF2-40B4-BE49-F238E27FC236}">
                  <a16:creationId xmlns:a16="http://schemas.microsoft.com/office/drawing/2014/main" id="{900506E4-6C4C-075F-DAFC-376298142842}"/>
                </a:ext>
              </a:extLst>
            </p:cNvPr>
            <p:cNvCxnSpPr/>
            <p:nvPr/>
          </p:nvCxnSpPr>
          <p:spPr bwMode="auto">
            <a:xfrm>
              <a:off x="1096360" y="5700831"/>
              <a:ext cx="14446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6" name="직선 연결선 1385">
              <a:extLst>
                <a:ext uri="{FF2B5EF4-FFF2-40B4-BE49-F238E27FC236}">
                  <a16:creationId xmlns:a16="http://schemas.microsoft.com/office/drawing/2014/main" id="{CEF413A2-9818-FA2A-D091-A6348DAD8F75}"/>
                </a:ext>
              </a:extLst>
            </p:cNvPr>
            <p:cNvCxnSpPr/>
            <p:nvPr/>
          </p:nvCxnSpPr>
          <p:spPr bwMode="auto">
            <a:xfrm>
              <a:off x="1114616" y="5728165"/>
              <a:ext cx="10795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7" name="직선 연결선 1386">
              <a:extLst>
                <a:ext uri="{FF2B5EF4-FFF2-40B4-BE49-F238E27FC236}">
                  <a16:creationId xmlns:a16="http://schemas.microsoft.com/office/drawing/2014/main" id="{36321025-954B-FA14-1A5B-9318788930B6}"/>
                </a:ext>
              </a:extLst>
            </p:cNvPr>
            <p:cNvCxnSpPr/>
            <p:nvPr/>
          </p:nvCxnSpPr>
          <p:spPr bwMode="auto">
            <a:xfrm>
              <a:off x="1132078" y="5758105"/>
              <a:ext cx="7302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8" name="직선 연결선 1387">
              <a:extLst>
                <a:ext uri="{FF2B5EF4-FFF2-40B4-BE49-F238E27FC236}">
                  <a16:creationId xmlns:a16="http://schemas.microsoft.com/office/drawing/2014/main" id="{125F8875-8103-C46E-2EB7-B25055223F62}"/>
                </a:ext>
              </a:extLst>
            </p:cNvPr>
            <p:cNvCxnSpPr>
              <a:cxnSpLocks/>
              <a:stCxn id="1607" idx="1"/>
              <a:endCxn id="1105" idx="0"/>
            </p:cNvCxnSpPr>
            <p:nvPr/>
          </p:nvCxnSpPr>
          <p:spPr>
            <a:xfrm>
              <a:off x="1163324" y="4939352"/>
              <a:ext cx="1298" cy="25426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9" name="직선 연결선 1388">
              <a:extLst>
                <a:ext uri="{FF2B5EF4-FFF2-40B4-BE49-F238E27FC236}">
                  <a16:creationId xmlns:a16="http://schemas.microsoft.com/office/drawing/2014/main" id="{AE9D643C-DE00-C473-0855-67ECBBD26A0D}"/>
                </a:ext>
              </a:extLst>
            </p:cNvPr>
            <p:cNvCxnSpPr>
              <a:cxnSpLocks/>
              <a:stCxn id="1102" idx="4"/>
              <a:endCxn id="1610" idx="1"/>
            </p:cNvCxnSpPr>
            <p:nvPr/>
          </p:nvCxnSpPr>
          <p:spPr>
            <a:xfrm>
              <a:off x="1158633" y="3802139"/>
              <a:ext cx="2" cy="81884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90" name="TextBox 324">
              <a:extLst>
                <a:ext uri="{FF2B5EF4-FFF2-40B4-BE49-F238E27FC236}">
                  <a16:creationId xmlns:a16="http://schemas.microsoft.com/office/drawing/2014/main" id="{F14ACC13-0C50-AF5F-F1F6-CB80E1624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582" y="2909342"/>
              <a:ext cx="5052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M</a:t>
              </a:r>
              <a:r>
                <a:rPr lang="en-US" altLang="ko-KR" sz="1600" baseline="-25000" dirty="0"/>
                <a:t>p1</a:t>
              </a:r>
              <a:endParaRPr lang="ko-KR" altLang="en-US" sz="1600" baseline="-25000" dirty="0"/>
            </a:p>
          </p:txBody>
        </p:sp>
        <p:sp>
          <p:nvSpPr>
            <p:cNvPr id="1391" name="TextBox 324">
              <a:extLst>
                <a:ext uri="{FF2B5EF4-FFF2-40B4-BE49-F238E27FC236}">
                  <a16:creationId xmlns:a16="http://schemas.microsoft.com/office/drawing/2014/main" id="{6B5DDCE2-5F81-A7A2-9DFD-2F3D2CEBE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0644" y="3394611"/>
              <a:ext cx="5052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M</a:t>
              </a:r>
              <a:r>
                <a:rPr lang="en-US" altLang="ko-KR" sz="1600" baseline="-25000" dirty="0"/>
                <a:t>p2</a:t>
              </a:r>
              <a:endParaRPr lang="ko-KR" altLang="en-US" sz="1600" baseline="-25000" dirty="0"/>
            </a:p>
          </p:txBody>
        </p:sp>
        <p:sp>
          <p:nvSpPr>
            <p:cNvPr id="1392" name="Line 193">
              <a:extLst>
                <a:ext uri="{FF2B5EF4-FFF2-40B4-BE49-F238E27FC236}">
                  <a16:creationId xmlns:a16="http://schemas.microsoft.com/office/drawing/2014/main" id="{4C93EA96-1046-961F-D640-925F654645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905371" y="2818340"/>
              <a:ext cx="4054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393" name="Line 193">
              <a:extLst>
                <a:ext uri="{FF2B5EF4-FFF2-40B4-BE49-F238E27FC236}">
                  <a16:creationId xmlns:a16="http://schemas.microsoft.com/office/drawing/2014/main" id="{6B19912B-7352-346F-BA77-CF1CFD8C35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59846" y="3287607"/>
              <a:ext cx="4054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394" name="Line 158">
              <a:extLst>
                <a:ext uri="{FF2B5EF4-FFF2-40B4-BE49-F238E27FC236}">
                  <a16:creationId xmlns:a16="http://schemas.microsoft.com/office/drawing/2014/main" id="{A451CD63-83EC-7265-DCEE-80EB3E63EE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205317" flipV="1">
              <a:off x="4870006" y="5200866"/>
              <a:ext cx="7937" cy="153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1395" name="직선 연결선 1394">
              <a:extLst>
                <a:ext uri="{FF2B5EF4-FFF2-40B4-BE49-F238E27FC236}">
                  <a16:creationId xmlns:a16="http://schemas.microsoft.com/office/drawing/2014/main" id="{78B4066A-D4ED-2B10-941E-414CD4372662}"/>
                </a:ext>
              </a:extLst>
            </p:cNvPr>
            <p:cNvCxnSpPr>
              <a:cxnSpLocks/>
            </p:cNvCxnSpPr>
            <p:nvPr/>
          </p:nvCxnSpPr>
          <p:spPr>
            <a:xfrm>
              <a:off x="419985" y="1990011"/>
              <a:ext cx="4205342" cy="0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96" name="직선 연결선 1395">
              <a:extLst>
                <a:ext uri="{FF2B5EF4-FFF2-40B4-BE49-F238E27FC236}">
                  <a16:creationId xmlns:a16="http://schemas.microsoft.com/office/drawing/2014/main" id="{DC0E56D5-774E-A5DF-4F7A-E1C626EF41B7}"/>
                </a:ext>
              </a:extLst>
            </p:cNvPr>
            <p:cNvCxnSpPr>
              <a:cxnSpLocks/>
            </p:cNvCxnSpPr>
            <p:nvPr/>
          </p:nvCxnSpPr>
          <p:spPr>
            <a:xfrm>
              <a:off x="419985" y="1989435"/>
              <a:ext cx="0" cy="3858202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97" name="직선 연결선 1396">
              <a:extLst>
                <a:ext uri="{FF2B5EF4-FFF2-40B4-BE49-F238E27FC236}">
                  <a16:creationId xmlns:a16="http://schemas.microsoft.com/office/drawing/2014/main" id="{DF2D0C6C-3617-A6F8-44E3-F52F0AB22EBC}"/>
                </a:ext>
              </a:extLst>
            </p:cNvPr>
            <p:cNvCxnSpPr/>
            <p:nvPr/>
          </p:nvCxnSpPr>
          <p:spPr>
            <a:xfrm>
              <a:off x="4625327" y="1989435"/>
              <a:ext cx="0" cy="129053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98" name="직선 연결선 1397">
              <a:extLst>
                <a:ext uri="{FF2B5EF4-FFF2-40B4-BE49-F238E27FC236}">
                  <a16:creationId xmlns:a16="http://schemas.microsoft.com/office/drawing/2014/main" id="{4A01471F-5677-5F8C-B9BB-C85A83B81A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1588" y="3279969"/>
              <a:ext cx="2093739" cy="0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99" name="직선 연결선 1398">
              <a:extLst>
                <a:ext uri="{FF2B5EF4-FFF2-40B4-BE49-F238E27FC236}">
                  <a16:creationId xmlns:a16="http://schemas.microsoft.com/office/drawing/2014/main" id="{A58BEBAB-4C6D-EBDB-E0F6-B689FAA7925C}"/>
                </a:ext>
              </a:extLst>
            </p:cNvPr>
            <p:cNvCxnSpPr/>
            <p:nvPr/>
          </p:nvCxnSpPr>
          <p:spPr>
            <a:xfrm>
              <a:off x="2531588" y="3279969"/>
              <a:ext cx="0" cy="580998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00" name="직선 연결선 1399">
              <a:extLst>
                <a:ext uri="{FF2B5EF4-FFF2-40B4-BE49-F238E27FC236}">
                  <a16:creationId xmlns:a16="http://schemas.microsoft.com/office/drawing/2014/main" id="{A519F90D-8F75-59B5-7111-DFC6BA54C1F8}"/>
                </a:ext>
              </a:extLst>
            </p:cNvPr>
            <p:cNvCxnSpPr/>
            <p:nvPr/>
          </p:nvCxnSpPr>
          <p:spPr>
            <a:xfrm flipH="1">
              <a:off x="1670174" y="3860967"/>
              <a:ext cx="861414" cy="0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01" name="직선 연결선 1400">
              <a:extLst>
                <a:ext uri="{FF2B5EF4-FFF2-40B4-BE49-F238E27FC236}">
                  <a16:creationId xmlns:a16="http://schemas.microsoft.com/office/drawing/2014/main" id="{05D9997E-A7C8-D5AC-1D2F-15C54938B4BC}"/>
                </a:ext>
              </a:extLst>
            </p:cNvPr>
            <p:cNvCxnSpPr/>
            <p:nvPr/>
          </p:nvCxnSpPr>
          <p:spPr>
            <a:xfrm>
              <a:off x="1670174" y="3860967"/>
              <a:ext cx="0" cy="1986670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02" name="직선 연결선 1401">
              <a:extLst>
                <a:ext uri="{FF2B5EF4-FFF2-40B4-BE49-F238E27FC236}">
                  <a16:creationId xmlns:a16="http://schemas.microsoft.com/office/drawing/2014/main" id="{B3C89FB0-5EF0-1B6B-231C-4CB5A4FD53D2}"/>
                </a:ext>
              </a:extLst>
            </p:cNvPr>
            <p:cNvCxnSpPr/>
            <p:nvPr/>
          </p:nvCxnSpPr>
          <p:spPr>
            <a:xfrm>
              <a:off x="419985" y="5847637"/>
              <a:ext cx="1250189" cy="0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03" name="TextBox 1402">
              <a:extLst>
                <a:ext uri="{FF2B5EF4-FFF2-40B4-BE49-F238E27FC236}">
                  <a16:creationId xmlns:a16="http://schemas.microsoft.com/office/drawing/2014/main" id="{60A1AC8E-3AC4-6BC6-840F-3C2B7090AD0B}"/>
                </a:ext>
              </a:extLst>
            </p:cNvPr>
            <p:cNvSpPr txBox="1"/>
            <p:nvPr/>
          </p:nvSpPr>
          <p:spPr>
            <a:xfrm>
              <a:off x="831437" y="1620672"/>
              <a:ext cx="362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FF0000"/>
                  </a:solidFill>
                </a:rPr>
                <a:t>High Precision  Bias Suppression</a:t>
              </a:r>
              <a:endParaRPr lang="ko-KR" altLang="en-US" sz="16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90" name="TextBox 1989">
                <a:extLst>
                  <a:ext uri="{FF2B5EF4-FFF2-40B4-BE49-F238E27FC236}">
                    <a16:creationId xmlns:a16="http://schemas.microsoft.com/office/drawing/2014/main" id="{71B8DD94-74A2-C546-DE1B-7DA54D42D49E}"/>
                  </a:ext>
                </a:extLst>
              </p:cNvPr>
              <p:cNvSpPr txBox="1"/>
              <p:nvPr/>
            </p:nvSpPr>
            <p:spPr>
              <a:xfrm>
                <a:off x="1757178" y="22119002"/>
                <a:ext cx="8741378" cy="330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300" dirty="0"/>
                  <a:t>▪ </a:t>
                </a:r>
                <a:r>
                  <a:rPr lang="en-US" altLang="ko-KR" sz="2300" i="0" dirty="0">
                    <a:effectLst/>
                  </a:rPr>
                  <a:t>In the case of a general </a:t>
                </a:r>
                <a:r>
                  <a:rPr lang="en-US" altLang="ko-KR" sz="2300" i="0" dirty="0" err="1">
                    <a:effectLst/>
                  </a:rPr>
                  <a:t>microvolometer</a:t>
                </a:r>
                <a:r>
                  <a:rPr lang="en-US" altLang="ko-KR" sz="2300" i="0" dirty="0">
                    <a:effectLst/>
                  </a:rPr>
                  <a:t>, the bias current is larger than the signal current.</a:t>
                </a:r>
                <a:r>
                  <a:rPr lang="ko-KR" altLang="en-US" sz="2300" dirty="0"/>
                  <a:t> </a:t>
                </a:r>
                <a:endParaRPr lang="en-US" altLang="ko-KR" sz="2300" dirty="0"/>
              </a:p>
              <a:p>
                <a:r>
                  <a:rPr lang="ko-KR" altLang="en-US" sz="2300" dirty="0"/>
                  <a:t>▪ </a:t>
                </a:r>
                <a:r>
                  <a:rPr lang="en-US" altLang="ko-KR" sz="2300" i="0" dirty="0">
                    <a:effectLst/>
                  </a:rPr>
                  <a:t>The High Precision Bias Suppression circuit is used to remove the bias current.</a:t>
                </a:r>
              </a:p>
              <a:p>
                <a:r>
                  <a:rPr lang="ko-KR" altLang="en-US" sz="2300" dirty="0"/>
                  <a:t>▪ </a:t>
                </a:r>
                <a:r>
                  <a:rPr lang="en-US" altLang="ko-KR" sz="2300" dirty="0"/>
                  <a:t>E</a:t>
                </a:r>
                <a:r>
                  <a:rPr lang="en-US" altLang="ko-KR" sz="2300" i="0" dirty="0">
                    <a:effectLst/>
                  </a:rPr>
                  <a:t>nsure sufficient integration time with a limited integration capacitor.</a:t>
                </a:r>
                <a:endParaRPr lang="en-US" altLang="ko-KR" sz="2300" dirty="0"/>
              </a:p>
              <a:p>
                <a:r>
                  <a:rPr lang="ko-KR" altLang="en-US" sz="2300" dirty="0"/>
                  <a:t>▪ </a:t>
                </a:r>
                <a:r>
                  <a:rPr lang="en-US" altLang="ko-KR" sz="2300" i="0" dirty="0">
                    <a:effectLst/>
                  </a:rPr>
                  <a:t>Activate the switch to enable the feedback circuit for amplifiers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300" i="0" dirty="0">
                    <a:effectLst/>
                  </a:rPr>
                  <a:t> and</a:t>
                </a:r>
                <a:r>
                  <a:rPr lang="en-US" altLang="ko-KR" sz="2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3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sz="2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300" i="0" dirty="0">
                    <a:effectLst/>
                  </a:rPr>
                  <a:t>.</a:t>
                </a:r>
                <a:endParaRPr lang="en-US" altLang="ko-KR" sz="2300" dirty="0"/>
              </a:p>
              <a:p>
                <a:r>
                  <a:rPr lang="ko-KR" altLang="en-US" sz="2300" dirty="0"/>
                  <a:t>▪ </a:t>
                </a:r>
                <a:r>
                  <a:rPr lang="en-US" altLang="ko-KR" sz="2300" i="0" dirty="0">
                    <a:effectLst/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3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3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</m:oMath>
                </a14:m>
                <a:r>
                  <a:rPr lang="en-US" altLang="ko-KR" sz="2300" i="0" dirty="0">
                    <a:effectLst/>
                  </a:rPr>
                  <a:t>, which serves as a variable resistor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300" i="0" dirty="0">
                    <a:effectLst/>
                  </a:rPr>
                  <a:t>, to remove the bias current for each pixel.</a:t>
                </a:r>
              </a:p>
            </p:txBody>
          </p:sp>
        </mc:Choice>
        <mc:Fallback>
          <p:sp>
            <p:nvSpPr>
              <p:cNvPr id="1990" name="TextBox 1989">
                <a:extLst>
                  <a:ext uri="{FF2B5EF4-FFF2-40B4-BE49-F238E27FC236}">
                    <a16:creationId xmlns:a16="http://schemas.microsoft.com/office/drawing/2014/main" id="{71B8DD94-74A2-C546-DE1B-7DA54D42D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178" y="22119002"/>
                <a:ext cx="8741378" cy="3305136"/>
              </a:xfrm>
              <a:prstGeom prst="rect">
                <a:avLst/>
              </a:prstGeom>
              <a:blipFill>
                <a:blip r:embed="rId12"/>
                <a:stretch>
                  <a:fillRect l="-976" t="-1657" r="-1325" b="-2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1" name="TextBox 1990">
            <a:extLst>
              <a:ext uri="{FF2B5EF4-FFF2-40B4-BE49-F238E27FC236}">
                <a16:creationId xmlns:a16="http://schemas.microsoft.com/office/drawing/2014/main" id="{E04BA7B6-BE74-B211-D7C0-C71F33D3F750}"/>
              </a:ext>
            </a:extLst>
          </p:cNvPr>
          <p:cNvSpPr txBox="1"/>
          <p:nvPr/>
        </p:nvSpPr>
        <p:spPr>
          <a:xfrm>
            <a:off x="1968489" y="16508711"/>
            <a:ext cx="766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i="0" dirty="0">
                <a:solidFill>
                  <a:srgbClr val="2F3490"/>
                </a:solidFill>
                <a:effectLst/>
              </a:rPr>
              <a:t>Unit circuit for typical Single Slope ADC</a:t>
            </a:r>
            <a:endParaRPr lang="ko-KR" altLang="en-US" sz="3600" b="1" dirty="0">
              <a:solidFill>
                <a:srgbClr val="2F3490"/>
              </a:solidFill>
            </a:endParaRPr>
          </a:p>
        </p:txBody>
      </p:sp>
      <p:sp>
        <p:nvSpPr>
          <p:cNvPr id="1992" name="TextBox 1991">
            <a:extLst>
              <a:ext uri="{FF2B5EF4-FFF2-40B4-BE49-F238E27FC236}">
                <a16:creationId xmlns:a16="http://schemas.microsoft.com/office/drawing/2014/main" id="{4DC93756-57B7-7724-A42A-49823F3F2A9C}"/>
              </a:ext>
            </a:extLst>
          </p:cNvPr>
          <p:cNvSpPr txBox="1"/>
          <p:nvPr/>
        </p:nvSpPr>
        <p:spPr>
          <a:xfrm>
            <a:off x="15228965" y="37643648"/>
            <a:ext cx="7382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b="1" dirty="0"/>
              <a:t>Switch Control Signal for Time-to-Digital variable clock operation</a:t>
            </a:r>
            <a:endParaRPr lang="ko-KR" altLang="en-US" sz="2100" b="1" dirty="0"/>
          </a:p>
        </p:txBody>
      </p:sp>
      <p:sp>
        <p:nvSpPr>
          <p:cNvPr id="1993" name="TextBox 1992">
            <a:extLst>
              <a:ext uri="{FF2B5EF4-FFF2-40B4-BE49-F238E27FC236}">
                <a16:creationId xmlns:a16="http://schemas.microsoft.com/office/drawing/2014/main" id="{86A0EE2B-8E34-BE87-6544-C3DB835E66CC}"/>
              </a:ext>
            </a:extLst>
          </p:cNvPr>
          <p:cNvSpPr txBox="1"/>
          <p:nvPr/>
        </p:nvSpPr>
        <p:spPr>
          <a:xfrm>
            <a:off x="24192201" y="37647860"/>
            <a:ext cx="38182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b="1" dirty="0"/>
              <a:t>Shift operation for variable clock</a:t>
            </a:r>
            <a:endParaRPr lang="ko-KR" altLang="en-US" sz="2100" b="1" dirty="0"/>
          </a:p>
        </p:txBody>
      </p:sp>
      <p:sp>
        <p:nvSpPr>
          <p:cNvPr id="1994" name="모서리가 둥근 직사각형 11">
            <a:extLst>
              <a:ext uri="{FF2B5EF4-FFF2-40B4-BE49-F238E27FC236}">
                <a16:creationId xmlns:a16="http://schemas.microsoft.com/office/drawing/2014/main" id="{71D397D8-4C16-FD5D-EEED-C1439B2C292D}"/>
              </a:ext>
            </a:extLst>
          </p:cNvPr>
          <p:cNvSpPr/>
          <p:nvPr/>
        </p:nvSpPr>
        <p:spPr>
          <a:xfrm>
            <a:off x="1235960" y="16505061"/>
            <a:ext cx="9479633" cy="9292581"/>
          </a:xfrm>
          <a:prstGeom prst="roundRect">
            <a:avLst>
              <a:gd name="adj" fmla="val 8629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4" name="직사각형 2003">
            <a:extLst>
              <a:ext uri="{FF2B5EF4-FFF2-40B4-BE49-F238E27FC236}">
                <a16:creationId xmlns:a16="http://schemas.microsoft.com/office/drawing/2014/main" id="{5FB0C8D0-A168-2CAC-A08A-83A062AEDDCC}"/>
              </a:ext>
            </a:extLst>
          </p:cNvPr>
          <p:cNvSpPr/>
          <p:nvPr/>
        </p:nvSpPr>
        <p:spPr>
          <a:xfrm>
            <a:off x="555400" y="7470967"/>
            <a:ext cx="29047963" cy="1085711"/>
          </a:xfrm>
          <a:prstGeom prst="rect">
            <a:avLst/>
          </a:prstGeom>
          <a:gradFill flip="none" rotWithShape="1">
            <a:gsLst>
              <a:gs pos="32000">
                <a:srgbClr val="2F3490"/>
              </a:gs>
              <a:gs pos="9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05" name="직사각형 2004">
            <a:extLst>
              <a:ext uri="{FF2B5EF4-FFF2-40B4-BE49-F238E27FC236}">
                <a16:creationId xmlns:a16="http://schemas.microsoft.com/office/drawing/2014/main" id="{E5BFE306-34FE-0EF3-EB28-9F1987E23CE1}"/>
              </a:ext>
            </a:extLst>
          </p:cNvPr>
          <p:cNvSpPr/>
          <p:nvPr/>
        </p:nvSpPr>
        <p:spPr>
          <a:xfrm>
            <a:off x="525527" y="13961147"/>
            <a:ext cx="29077836" cy="1228483"/>
          </a:xfrm>
          <a:prstGeom prst="rect">
            <a:avLst/>
          </a:prstGeom>
          <a:gradFill>
            <a:gsLst>
              <a:gs pos="32000">
                <a:srgbClr val="2F3490"/>
              </a:gs>
              <a:gs pos="9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6" name="직사각형 2005">
            <a:extLst>
              <a:ext uri="{FF2B5EF4-FFF2-40B4-BE49-F238E27FC236}">
                <a16:creationId xmlns:a16="http://schemas.microsoft.com/office/drawing/2014/main" id="{AB318442-7449-943E-9A2D-8A5A72DC5E8A}"/>
              </a:ext>
            </a:extLst>
          </p:cNvPr>
          <p:cNvSpPr/>
          <p:nvPr/>
        </p:nvSpPr>
        <p:spPr>
          <a:xfrm>
            <a:off x="525527" y="30410844"/>
            <a:ext cx="29077836" cy="1085711"/>
          </a:xfrm>
          <a:prstGeom prst="rect">
            <a:avLst/>
          </a:prstGeom>
          <a:gradFill>
            <a:gsLst>
              <a:gs pos="34000">
                <a:srgbClr val="2F3490"/>
              </a:gs>
              <a:gs pos="9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7" name="TextBox 2006">
            <a:extLst>
              <a:ext uri="{FF2B5EF4-FFF2-40B4-BE49-F238E27FC236}">
                <a16:creationId xmlns:a16="http://schemas.microsoft.com/office/drawing/2014/main" id="{FEE999B3-47B9-2734-D857-1943C33D2027}"/>
              </a:ext>
            </a:extLst>
          </p:cNvPr>
          <p:cNvSpPr txBox="1"/>
          <p:nvPr/>
        </p:nvSpPr>
        <p:spPr>
          <a:xfrm>
            <a:off x="596162" y="3633803"/>
            <a:ext cx="29008235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127000" algn="ctr" fontAlgn="base">
              <a:spcBef>
                <a:spcPts val="0"/>
              </a:spcBef>
              <a:spcAft>
                <a:spcPts val="0"/>
              </a:spcAft>
            </a:pPr>
            <a:r>
              <a:rPr lang="en-US" altLang="ko-KR" sz="7200" b="1" i="0" u="none" strike="noStrike" dirty="0">
                <a:solidFill>
                  <a:schemeClr val="bg1"/>
                </a:solidFill>
                <a:effectLst/>
                <a:ea typeface="맑은 고딕" panose="020B0503020000020004" pitchFamily="50" charset="-127"/>
              </a:rPr>
              <a:t>Pixel Level Sequential Time-to-Digital ADC with Wide Dynamic Range</a:t>
            </a:r>
          </a:p>
          <a:p>
            <a:pPr marL="0" marR="0" indent="127000" algn="ctr" fontAlgn="base">
              <a:spcBef>
                <a:spcPts val="0"/>
              </a:spcBef>
              <a:spcAft>
                <a:spcPts val="0"/>
              </a:spcAft>
            </a:pPr>
            <a:r>
              <a:rPr lang="en-US" altLang="ko-KR" sz="7200" b="1" i="0" u="none" strike="noStrike" dirty="0">
                <a:solidFill>
                  <a:schemeClr val="bg1"/>
                </a:solidFill>
                <a:effectLst/>
                <a:ea typeface="맑은 고딕" panose="020B0503020000020004" pitchFamily="50" charset="-127"/>
              </a:rPr>
              <a:t> and High SNR for High-Resolution Microbolometer FPA</a:t>
            </a:r>
          </a:p>
          <a:p>
            <a:pPr indent="127000" algn="ctr" fontAlgn="base">
              <a:lnSpc>
                <a:spcPct val="120000"/>
              </a:lnSpc>
            </a:pPr>
            <a:r>
              <a:rPr lang="en-US" altLang="ko-KR" sz="4000" b="0" i="0" u="none" strike="noStrike" dirty="0">
                <a:solidFill>
                  <a:schemeClr val="bg1"/>
                </a:solidFill>
                <a:effectLst/>
                <a:ea typeface="맑은 고딕" panose="020B0503020000020004" pitchFamily="50" charset="-127"/>
              </a:rPr>
              <a:t>Jong-</a:t>
            </a:r>
            <a:r>
              <a:rPr lang="en-US" altLang="ko-KR" sz="4000" b="0" i="0" u="none" strike="noStrike" dirty="0" err="1">
                <a:solidFill>
                  <a:schemeClr val="bg1"/>
                </a:solidFill>
                <a:effectLst/>
                <a:ea typeface="맑은 고딕" panose="020B0503020000020004" pitchFamily="50" charset="-127"/>
              </a:rPr>
              <a:t>Beom</a:t>
            </a:r>
            <a:r>
              <a:rPr lang="en-US" altLang="ko-KR" sz="4000" b="0" i="0" u="none" strike="noStrike" dirty="0">
                <a:solidFill>
                  <a:schemeClr val="bg1"/>
                </a:solidFill>
                <a:effectLst/>
                <a:ea typeface="맑은 고딕" panose="020B0503020000020004" pitchFamily="50" charset="-127"/>
              </a:rPr>
              <a:t> Kim, </a:t>
            </a:r>
            <a:r>
              <a:rPr lang="en-US" altLang="ko-KR" sz="4000" b="0" i="0" u="none" strike="noStrike" dirty="0" err="1">
                <a:solidFill>
                  <a:schemeClr val="bg1"/>
                </a:solidFill>
                <a:effectLst/>
                <a:ea typeface="맑은 고딕" panose="020B0503020000020004" pitchFamily="50" charset="-127"/>
              </a:rPr>
              <a:t>Eun</a:t>
            </a:r>
            <a:r>
              <a:rPr lang="en-US" altLang="ko-KR" sz="4000" b="0" i="0" u="none" strike="noStrike" dirty="0">
                <a:solidFill>
                  <a:schemeClr val="bg1"/>
                </a:solidFill>
                <a:effectLst/>
                <a:ea typeface="맑은 고딕" panose="020B0503020000020004" pitchFamily="50" charset="-127"/>
              </a:rPr>
              <a:t>-Ji Won, Doo-Hyung Woo</a:t>
            </a:r>
          </a:p>
          <a:p>
            <a:pPr marL="0" marR="0" indent="127000" algn="ctr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000" b="0" i="0" u="none" strike="noStrike" dirty="0">
                <a:solidFill>
                  <a:schemeClr val="bg1"/>
                </a:solidFill>
                <a:effectLst/>
                <a:ea typeface="맑은 고딕" panose="020B0503020000020004" pitchFamily="50" charset="-127"/>
              </a:rPr>
              <a:t>School of Information, Communications and Electronics Engineering  The Catholic University of Korea</a:t>
            </a:r>
          </a:p>
        </p:txBody>
      </p:sp>
      <p:sp>
        <p:nvSpPr>
          <p:cNvPr id="2008" name="TextBox 2007">
            <a:extLst>
              <a:ext uri="{FF2B5EF4-FFF2-40B4-BE49-F238E27FC236}">
                <a16:creationId xmlns:a16="http://schemas.microsoft.com/office/drawing/2014/main" id="{FD3857B8-DF2C-3DDF-FA23-F1D5883EAB0E}"/>
              </a:ext>
            </a:extLst>
          </p:cNvPr>
          <p:cNvSpPr txBox="1"/>
          <p:nvPr/>
        </p:nvSpPr>
        <p:spPr>
          <a:xfrm>
            <a:off x="704505" y="7445521"/>
            <a:ext cx="75021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b="1" dirty="0">
                <a:solidFill>
                  <a:schemeClr val="bg1"/>
                </a:solidFill>
              </a:rPr>
              <a:t>Introduction</a:t>
            </a:r>
            <a:endParaRPr lang="ko-KR" altLang="en-US" sz="5500" b="1" dirty="0">
              <a:solidFill>
                <a:schemeClr val="bg1"/>
              </a:solidFill>
            </a:endParaRPr>
          </a:p>
        </p:txBody>
      </p:sp>
      <p:sp>
        <p:nvSpPr>
          <p:cNvPr id="2009" name="TextBox 2008">
            <a:extLst>
              <a:ext uri="{FF2B5EF4-FFF2-40B4-BE49-F238E27FC236}">
                <a16:creationId xmlns:a16="http://schemas.microsoft.com/office/drawing/2014/main" id="{46E57AC8-2A05-8FB3-2B77-EB341F5BA3B5}"/>
              </a:ext>
            </a:extLst>
          </p:cNvPr>
          <p:cNvSpPr txBox="1"/>
          <p:nvPr/>
        </p:nvSpPr>
        <p:spPr>
          <a:xfrm>
            <a:off x="635249" y="13972016"/>
            <a:ext cx="75021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b="1" dirty="0">
                <a:solidFill>
                  <a:schemeClr val="bg1"/>
                </a:solidFill>
              </a:rPr>
              <a:t>Proposed readout circuit</a:t>
            </a:r>
            <a:endParaRPr lang="ko-KR" altLang="en-US" sz="5500" b="1" dirty="0">
              <a:solidFill>
                <a:schemeClr val="bg1"/>
              </a:solidFill>
            </a:endParaRPr>
          </a:p>
        </p:txBody>
      </p:sp>
      <p:sp>
        <p:nvSpPr>
          <p:cNvPr id="2010" name="TextBox 2009">
            <a:extLst>
              <a:ext uri="{FF2B5EF4-FFF2-40B4-BE49-F238E27FC236}">
                <a16:creationId xmlns:a16="http://schemas.microsoft.com/office/drawing/2014/main" id="{A50E81DF-9ED8-5782-48DC-3CA953677D8E}"/>
              </a:ext>
            </a:extLst>
          </p:cNvPr>
          <p:cNvSpPr txBox="1"/>
          <p:nvPr/>
        </p:nvSpPr>
        <p:spPr>
          <a:xfrm>
            <a:off x="526040" y="30493015"/>
            <a:ext cx="75021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b="1" dirty="0">
                <a:solidFill>
                  <a:schemeClr val="bg1"/>
                </a:solidFill>
              </a:rPr>
              <a:t>Experiment result</a:t>
            </a:r>
            <a:endParaRPr lang="ko-KR" altLang="en-US" sz="5500" b="1" dirty="0">
              <a:solidFill>
                <a:schemeClr val="bg1"/>
              </a:solidFill>
            </a:endParaRPr>
          </a:p>
        </p:txBody>
      </p:sp>
      <p:grpSp>
        <p:nvGrpSpPr>
          <p:cNvPr id="1920" name="그룹 1919">
            <a:extLst>
              <a:ext uri="{FF2B5EF4-FFF2-40B4-BE49-F238E27FC236}">
                <a16:creationId xmlns:a16="http://schemas.microsoft.com/office/drawing/2014/main" id="{A7F2CCD2-520B-5859-1B82-2FC3111BD1D1}"/>
              </a:ext>
            </a:extLst>
          </p:cNvPr>
          <p:cNvGrpSpPr/>
          <p:nvPr/>
        </p:nvGrpSpPr>
        <p:grpSpPr>
          <a:xfrm>
            <a:off x="20458705" y="15422182"/>
            <a:ext cx="8214436" cy="4869432"/>
            <a:chOff x="1863054" y="348033"/>
            <a:chExt cx="5449038" cy="4869432"/>
          </a:xfrm>
        </p:grpSpPr>
        <p:sp>
          <p:nvSpPr>
            <p:cNvPr id="1921" name="Line 108">
              <a:extLst>
                <a:ext uri="{FF2B5EF4-FFF2-40B4-BE49-F238E27FC236}">
                  <a16:creationId xmlns:a16="http://schemas.microsoft.com/office/drawing/2014/main" id="{1B088F95-E2AA-EA26-8796-F21DACC45B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134" y="580174"/>
              <a:ext cx="0" cy="1439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2" name="Line 109">
              <a:extLst>
                <a:ext uri="{FF2B5EF4-FFF2-40B4-BE49-F238E27FC236}">
                  <a16:creationId xmlns:a16="http://schemas.microsoft.com/office/drawing/2014/main" id="{46D56017-8B8E-20E9-9F20-ABC662775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483" y="2012095"/>
              <a:ext cx="4903609" cy="8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3" name="Line 118">
              <a:extLst>
                <a:ext uri="{FF2B5EF4-FFF2-40B4-BE49-F238E27FC236}">
                  <a16:creationId xmlns:a16="http://schemas.microsoft.com/office/drawing/2014/main" id="{3F67D50E-6B33-7F07-5BFF-FF6496F3A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134" y="1796892"/>
              <a:ext cx="4176000" cy="10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4" name="Line 122">
              <a:extLst>
                <a:ext uri="{FF2B5EF4-FFF2-40B4-BE49-F238E27FC236}">
                  <a16:creationId xmlns:a16="http://schemas.microsoft.com/office/drawing/2014/main" id="{E657BF22-EA59-BD41-1C39-A121C03DEE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7372" y="904024"/>
              <a:ext cx="4176000" cy="79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5" name="Rectangle 48">
              <a:extLst>
                <a:ext uri="{FF2B5EF4-FFF2-40B4-BE49-F238E27FC236}">
                  <a16:creationId xmlns:a16="http://schemas.microsoft.com/office/drawing/2014/main" id="{46D6A51A-0822-3AC6-2C0B-6566B76A6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6872" y="2072158"/>
              <a:ext cx="280988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600" b="1" dirty="0"/>
                <a:t>Time</a:t>
              </a:r>
              <a:endParaRPr lang="en-US" altLang="ko-KR" sz="1600" b="1" baseline="-25000" dirty="0"/>
            </a:p>
          </p:txBody>
        </p:sp>
        <p:sp>
          <p:nvSpPr>
            <p:cNvPr id="1926" name="Rectangle 29">
              <a:extLst>
                <a:ext uri="{FF2B5EF4-FFF2-40B4-BE49-F238E27FC236}">
                  <a16:creationId xmlns:a16="http://schemas.microsoft.com/office/drawing/2014/main" id="{D5ACA163-26DC-7AA6-0E5D-038B5AA00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730" y="1635862"/>
              <a:ext cx="144463" cy="215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V</a:t>
              </a:r>
              <a:r>
                <a:rPr lang="en-US" altLang="ko-KR" sz="1600" baseline="-25000" dirty="0"/>
                <a:t>RST</a:t>
              </a:r>
            </a:p>
          </p:txBody>
        </p:sp>
        <p:sp>
          <p:nvSpPr>
            <p:cNvPr id="1927" name="Rectangle 33">
              <a:extLst>
                <a:ext uri="{FF2B5EF4-FFF2-40B4-BE49-F238E27FC236}">
                  <a16:creationId xmlns:a16="http://schemas.microsoft.com/office/drawing/2014/main" id="{0F106777-474F-E827-9A97-2CB2B551D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171" y="786549"/>
              <a:ext cx="144462" cy="215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V</a:t>
              </a:r>
              <a:r>
                <a:rPr lang="en-US" altLang="ko-KR" sz="1600" baseline="-25000" dirty="0"/>
                <a:t>SAT</a:t>
              </a:r>
            </a:p>
          </p:txBody>
        </p:sp>
        <p:sp>
          <p:nvSpPr>
            <p:cNvPr id="1928" name="Rectangle 23">
              <a:extLst>
                <a:ext uri="{FF2B5EF4-FFF2-40B4-BE49-F238E27FC236}">
                  <a16:creationId xmlns:a16="http://schemas.microsoft.com/office/drawing/2014/main" id="{9FEE4625-B2DF-CDAE-661F-B8FD4EA3F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600" y="348033"/>
              <a:ext cx="504825" cy="215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600" b="1" i="1" dirty="0"/>
                <a:t>V(C</a:t>
              </a:r>
              <a:r>
                <a:rPr lang="en-US" altLang="ko-KR" sz="1600" b="1" i="1" baseline="-25000" dirty="0"/>
                <a:t>INT</a:t>
              </a:r>
              <a:r>
                <a:rPr lang="en-US" altLang="ko-KR" sz="1600" b="1" i="1" dirty="0"/>
                <a:t>)</a:t>
              </a:r>
              <a:endParaRPr lang="en-US" altLang="ko-KR" sz="1600" b="1" i="1" baseline="-25000" dirty="0"/>
            </a:p>
          </p:txBody>
        </p:sp>
        <p:sp>
          <p:nvSpPr>
            <p:cNvPr id="1929" name="Line 118">
              <a:extLst>
                <a:ext uri="{FF2B5EF4-FFF2-40B4-BE49-F238E27FC236}">
                  <a16:creationId xmlns:a16="http://schemas.microsoft.com/office/drawing/2014/main" id="{2C7EFB0E-B463-4EE0-0830-D926EE06B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25795" y="919894"/>
              <a:ext cx="0" cy="4264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30" name="Line 118">
              <a:extLst>
                <a:ext uri="{FF2B5EF4-FFF2-40B4-BE49-F238E27FC236}">
                  <a16:creationId xmlns:a16="http://schemas.microsoft.com/office/drawing/2014/main" id="{FD038DAE-5035-FE56-DBD7-352D21E29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9164" y="904016"/>
              <a:ext cx="0" cy="3267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31" name="Rectangle 29">
              <a:extLst>
                <a:ext uri="{FF2B5EF4-FFF2-40B4-BE49-F238E27FC236}">
                  <a16:creationId xmlns:a16="http://schemas.microsoft.com/office/drawing/2014/main" id="{0117E08F-CA06-1381-9BDB-10F37E1C9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402" y="2036818"/>
              <a:ext cx="45719" cy="136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 err="1"/>
                <a:t>T</a:t>
              </a:r>
              <a:r>
                <a:rPr lang="en-US" altLang="ko-KR" sz="1600" baseline="-25000" dirty="0" err="1"/>
                <a:t>max</a:t>
              </a:r>
              <a:endParaRPr lang="en-US" altLang="ko-KR" sz="1600" baseline="-25000" dirty="0"/>
            </a:p>
          </p:txBody>
        </p:sp>
        <p:sp>
          <p:nvSpPr>
            <p:cNvPr id="1932" name="Rectangle 29">
              <a:extLst>
                <a:ext uri="{FF2B5EF4-FFF2-40B4-BE49-F238E27FC236}">
                  <a16:creationId xmlns:a16="http://schemas.microsoft.com/office/drawing/2014/main" id="{950933F7-F4B3-7812-085B-82C97FEC5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852" y="2030362"/>
              <a:ext cx="45719" cy="1750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T</a:t>
              </a:r>
              <a:endParaRPr lang="en-US" altLang="ko-KR" sz="1600" baseline="-25000" dirty="0"/>
            </a:p>
          </p:txBody>
        </p:sp>
        <p:sp>
          <p:nvSpPr>
            <p:cNvPr id="1933" name="Line 118">
              <a:extLst>
                <a:ext uri="{FF2B5EF4-FFF2-40B4-BE49-F238E27FC236}">
                  <a16:creationId xmlns:a16="http://schemas.microsoft.com/office/drawing/2014/main" id="{9F0A3735-3D8B-9D7F-17A5-A8EDA0D90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4513" y="911955"/>
              <a:ext cx="0" cy="3275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34" name="Rectangle 29">
              <a:extLst>
                <a:ext uri="{FF2B5EF4-FFF2-40B4-BE49-F238E27FC236}">
                  <a16:creationId xmlns:a16="http://schemas.microsoft.com/office/drawing/2014/main" id="{D3402179-9371-BEAF-6A8B-39EF68240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420" y="2043115"/>
              <a:ext cx="92110" cy="1584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2T</a:t>
              </a:r>
              <a:endParaRPr lang="en-US" altLang="ko-KR" sz="1600" baseline="-25000" dirty="0"/>
            </a:p>
          </p:txBody>
        </p:sp>
        <p:sp>
          <p:nvSpPr>
            <p:cNvPr id="1935" name="Line 118">
              <a:extLst>
                <a:ext uri="{FF2B5EF4-FFF2-40B4-BE49-F238E27FC236}">
                  <a16:creationId xmlns:a16="http://schemas.microsoft.com/office/drawing/2014/main" id="{48957204-B53B-8536-274B-ADBCDAF45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2694" y="904019"/>
              <a:ext cx="0" cy="3283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6" name="Rectangle 29">
                  <a:extLst>
                    <a:ext uri="{FF2B5EF4-FFF2-40B4-BE49-F238E27FC236}">
                      <a16:creationId xmlns:a16="http://schemas.microsoft.com/office/drawing/2014/main" id="{ADAE7154-79C9-69A0-8E30-593692011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4877" y="2063088"/>
                  <a:ext cx="86918" cy="11360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Font typeface="Wingdings" panose="05000000000000000000" pitchFamily="2" charset="2"/>
                    <a:buChar char="&amp;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Wingdings" panose="05000000000000000000" pitchFamily="2" charset="2"/>
                    <a:buChar char="J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ko-KR" sz="1600" dirty="0"/>
                    <a:t>T</a:t>
                  </a:r>
                  <a:endParaRPr lang="en-US" altLang="ko-KR" sz="1600" baseline="-25000" dirty="0"/>
                </a:p>
              </p:txBody>
            </p:sp>
          </mc:Choice>
          <mc:Fallback xmlns="">
            <p:sp>
              <p:nvSpPr>
                <p:cNvPr id="117" name="Rectangle 29">
                  <a:extLst>
                    <a:ext uri="{FF2B5EF4-FFF2-40B4-BE49-F238E27FC236}">
                      <a16:creationId xmlns:a16="http://schemas.microsoft.com/office/drawing/2014/main" id="{94836D64-0650-F706-1012-3970BE8999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94877" y="2063088"/>
                  <a:ext cx="86918" cy="113606"/>
                </a:xfrm>
                <a:prstGeom prst="rect">
                  <a:avLst/>
                </a:prstGeom>
                <a:blipFill>
                  <a:blip r:embed="rId13"/>
                  <a:stretch>
                    <a:fillRect l="-25000" t="-105000" r="-418750" b="-150000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37" name="Line 118">
              <a:extLst>
                <a:ext uri="{FF2B5EF4-FFF2-40B4-BE49-F238E27FC236}">
                  <a16:creationId xmlns:a16="http://schemas.microsoft.com/office/drawing/2014/main" id="{F6E3B6C5-9DED-9243-0632-C6864AEBD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2405" y="896182"/>
              <a:ext cx="0" cy="3275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8" name="Rectangle 29">
                  <a:extLst>
                    <a:ext uri="{FF2B5EF4-FFF2-40B4-BE49-F238E27FC236}">
                      <a16:creationId xmlns:a16="http://schemas.microsoft.com/office/drawing/2014/main" id="{D9182BBE-046E-AFF6-4801-A255D50FD4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9187" y="2076665"/>
                  <a:ext cx="55621" cy="9664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Font typeface="Wingdings" panose="05000000000000000000" pitchFamily="2" charset="2"/>
                    <a:buChar char="&amp;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Wingdings" panose="05000000000000000000" pitchFamily="2" charset="2"/>
                    <a:buChar char="J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altLang="ko-KR" sz="1600" dirty="0"/>
                    <a:t>T</a:t>
                  </a:r>
                  <a:endParaRPr lang="en-US" altLang="ko-KR" sz="1600" baseline="-25000" dirty="0"/>
                </a:p>
              </p:txBody>
            </p:sp>
          </mc:Choice>
          <mc:Fallback xmlns="">
            <p:sp>
              <p:nvSpPr>
                <p:cNvPr id="119" name="Rectangle 29">
                  <a:extLst>
                    <a:ext uri="{FF2B5EF4-FFF2-40B4-BE49-F238E27FC236}">
                      <a16:creationId xmlns:a16="http://schemas.microsoft.com/office/drawing/2014/main" id="{F9C7CBF5-35F6-A80A-1035-ABB3A1160B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79187" y="2076665"/>
                  <a:ext cx="55621" cy="96649"/>
                </a:xfrm>
                <a:prstGeom prst="rect">
                  <a:avLst/>
                </a:prstGeom>
                <a:blipFill>
                  <a:blip r:embed="rId14"/>
                  <a:stretch>
                    <a:fillRect l="-41667" t="-122222" r="-583333" b="-17222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39" name="Line 118">
              <a:extLst>
                <a:ext uri="{FF2B5EF4-FFF2-40B4-BE49-F238E27FC236}">
                  <a16:creationId xmlns:a16="http://schemas.microsoft.com/office/drawing/2014/main" id="{21759C71-8744-CB5F-4FAD-CC678349D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04291" y="919896"/>
              <a:ext cx="26009" cy="4251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41" name="Rectangle 29">
              <a:extLst>
                <a:ext uri="{FF2B5EF4-FFF2-40B4-BE49-F238E27FC236}">
                  <a16:creationId xmlns:a16="http://schemas.microsoft.com/office/drawing/2014/main" id="{2A2C577B-C67B-4ADD-FAFB-D0E9ACC1B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699" y="2859995"/>
              <a:ext cx="40191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600" i="1" dirty="0">
                  <a:sym typeface="Symbol" panose="05050102010706020507" pitchFamily="18" charset="2"/>
                </a:rPr>
                <a:t></a:t>
              </a:r>
              <a:r>
                <a:rPr lang="en-US" altLang="ko-KR" sz="1600" i="1" baseline="-25000" dirty="0"/>
                <a:t>RST</a:t>
              </a:r>
            </a:p>
          </p:txBody>
        </p:sp>
        <p:sp>
          <p:nvSpPr>
            <p:cNvPr id="1997" name="Line 37">
              <a:extLst>
                <a:ext uri="{FF2B5EF4-FFF2-40B4-BE49-F238E27FC236}">
                  <a16:creationId xmlns:a16="http://schemas.microsoft.com/office/drawing/2014/main" id="{A879EEA0-A252-AB01-6C7C-BD09F3C08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272" y="3041573"/>
              <a:ext cx="37087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98" name="Line 37">
              <a:extLst>
                <a:ext uri="{FF2B5EF4-FFF2-40B4-BE49-F238E27FC236}">
                  <a16:creationId xmlns:a16="http://schemas.microsoft.com/office/drawing/2014/main" id="{69891807-D0DB-AA3A-0318-03F0F9FC5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527" y="2903833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11" name="Line 118">
              <a:extLst>
                <a:ext uri="{FF2B5EF4-FFF2-40B4-BE49-F238E27FC236}">
                  <a16:creationId xmlns:a16="http://schemas.microsoft.com/office/drawing/2014/main" id="{94FF77B4-EDCB-5162-2804-5663C9C95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3050" y="919795"/>
              <a:ext cx="0" cy="4264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012" name="Line 37">
              <a:extLst>
                <a:ext uri="{FF2B5EF4-FFF2-40B4-BE49-F238E27FC236}">
                  <a16:creationId xmlns:a16="http://schemas.microsoft.com/office/drawing/2014/main" id="{BFA995E6-527B-3E65-8D13-0E35408F45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4479" y="3206500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13" name="Line 37">
              <a:extLst>
                <a:ext uri="{FF2B5EF4-FFF2-40B4-BE49-F238E27FC236}">
                  <a16:creationId xmlns:a16="http://schemas.microsoft.com/office/drawing/2014/main" id="{FB1E3063-F0AE-5DB9-0449-AF50E76FE2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299" y="3197884"/>
              <a:ext cx="32446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14" name="Line 37">
              <a:extLst>
                <a:ext uri="{FF2B5EF4-FFF2-40B4-BE49-F238E27FC236}">
                  <a16:creationId xmlns:a16="http://schemas.microsoft.com/office/drawing/2014/main" id="{64318D25-8900-43A3-D087-2D0E51BDB9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3809" y="3197884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15" name="Line 37">
              <a:extLst>
                <a:ext uri="{FF2B5EF4-FFF2-40B4-BE49-F238E27FC236}">
                  <a16:creationId xmlns:a16="http://schemas.microsoft.com/office/drawing/2014/main" id="{131CE071-F3AF-C413-0BD9-04479C99DD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29291" y="3329398"/>
              <a:ext cx="3866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16" name="Rectangle 29">
              <a:extLst>
                <a:ext uri="{FF2B5EF4-FFF2-40B4-BE49-F238E27FC236}">
                  <a16:creationId xmlns:a16="http://schemas.microsoft.com/office/drawing/2014/main" id="{F015F5A9-89D0-65CC-8C0C-6D0580CBD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045" y="3135063"/>
              <a:ext cx="1444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600" i="1" dirty="0">
                  <a:sym typeface="Symbol" panose="05050102010706020507" pitchFamily="18" charset="2"/>
                </a:rPr>
                <a:t></a:t>
              </a:r>
              <a:r>
                <a:rPr lang="en-US" altLang="ko-KR" sz="1600" i="1" baseline="-25000" dirty="0">
                  <a:sym typeface="Symbol" panose="05050102010706020507" pitchFamily="18" charset="2"/>
                </a:rPr>
                <a:t>Hold</a:t>
              </a:r>
              <a:endParaRPr lang="en-US" altLang="ko-KR" sz="1600" i="1" baseline="-25000" dirty="0"/>
            </a:p>
          </p:txBody>
        </p:sp>
        <p:sp>
          <p:nvSpPr>
            <p:cNvPr id="2017" name="Line 37">
              <a:extLst>
                <a:ext uri="{FF2B5EF4-FFF2-40B4-BE49-F238E27FC236}">
                  <a16:creationId xmlns:a16="http://schemas.microsoft.com/office/drawing/2014/main" id="{46525AA2-53B5-65C0-F1AC-4583AA7C3C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4805" y="3495027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18" name="Line 37">
              <a:extLst>
                <a:ext uri="{FF2B5EF4-FFF2-40B4-BE49-F238E27FC236}">
                  <a16:creationId xmlns:a16="http://schemas.microsoft.com/office/drawing/2014/main" id="{02507380-48C5-D8C5-C168-AC6919067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4401" y="3488082"/>
              <a:ext cx="1536676" cy="4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19" name="Line 37">
              <a:extLst>
                <a:ext uri="{FF2B5EF4-FFF2-40B4-BE49-F238E27FC236}">
                  <a16:creationId xmlns:a16="http://schemas.microsoft.com/office/drawing/2014/main" id="{34EE92EC-DD64-3758-CBA6-F31680890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7498" y="3485919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0" name="Line 37">
              <a:extLst>
                <a:ext uri="{FF2B5EF4-FFF2-40B4-BE49-F238E27FC236}">
                  <a16:creationId xmlns:a16="http://schemas.microsoft.com/office/drawing/2014/main" id="{2D0397EF-1487-ABF4-9291-A0D3D421D0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2163" y="3618809"/>
              <a:ext cx="2063817" cy="115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1" name="Rectangle 29">
              <a:extLst>
                <a:ext uri="{FF2B5EF4-FFF2-40B4-BE49-F238E27FC236}">
                  <a16:creationId xmlns:a16="http://schemas.microsoft.com/office/drawing/2014/main" id="{59B1F79B-1D99-BD3A-0AC7-646481F22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583" y="3428320"/>
              <a:ext cx="1444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600" i="1" dirty="0">
                  <a:sym typeface="Symbol" panose="05050102010706020507" pitchFamily="18" charset="2"/>
                </a:rPr>
                <a:t></a:t>
              </a:r>
              <a:r>
                <a:rPr lang="en-US" altLang="ko-KR" sz="1600" i="1" baseline="-25000" dirty="0" err="1">
                  <a:sym typeface="Symbol" panose="05050102010706020507" pitchFamily="18" charset="2"/>
                </a:rPr>
                <a:t>Vth_L_active</a:t>
              </a:r>
              <a:endParaRPr lang="en-US" altLang="ko-KR" sz="1600" i="1" baseline="-25000" dirty="0"/>
            </a:p>
          </p:txBody>
        </p:sp>
        <p:sp>
          <p:nvSpPr>
            <p:cNvPr id="2022" name="Line 37">
              <a:extLst>
                <a:ext uri="{FF2B5EF4-FFF2-40B4-BE49-F238E27FC236}">
                  <a16:creationId xmlns:a16="http://schemas.microsoft.com/office/drawing/2014/main" id="{8714B798-5EA9-8181-A72C-C0655C001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9163" y="3789697"/>
              <a:ext cx="30346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3" name="Line 37">
              <a:extLst>
                <a:ext uri="{FF2B5EF4-FFF2-40B4-BE49-F238E27FC236}">
                  <a16:creationId xmlns:a16="http://schemas.microsoft.com/office/drawing/2014/main" id="{A27E7924-95EB-5177-DEDD-413A6E6CF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9164" y="3801366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4" name="Line 37">
              <a:extLst>
                <a:ext uri="{FF2B5EF4-FFF2-40B4-BE49-F238E27FC236}">
                  <a16:creationId xmlns:a16="http://schemas.microsoft.com/office/drawing/2014/main" id="{BF6ABCE3-C95F-9A77-7195-04EF533615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25794" y="3789697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5" name="Line 37">
              <a:extLst>
                <a:ext uri="{FF2B5EF4-FFF2-40B4-BE49-F238E27FC236}">
                  <a16:creationId xmlns:a16="http://schemas.microsoft.com/office/drawing/2014/main" id="{FEFF4C14-41AE-FE3F-0A40-2FD0F7CEDC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27430" y="3919396"/>
              <a:ext cx="390175" cy="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6" name="Line 37">
              <a:extLst>
                <a:ext uri="{FF2B5EF4-FFF2-40B4-BE49-F238E27FC236}">
                  <a16:creationId xmlns:a16="http://schemas.microsoft.com/office/drawing/2014/main" id="{22E7A539-50E0-F8FF-7B77-9EC28FE1A0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7371" y="3943509"/>
              <a:ext cx="2017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7" name="Rectangle 29">
              <a:extLst>
                <a:ext uri="{FF2B5EF4-FFF2-40B4-BE49-F238E27FC236}">
                  <a16:creationId xmlns:a16="http://schemas.microsoft.com/office/drawing/2014/main" id="{62835493-EEF9-03D9-4962-9C4253CC0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054" y="3729991"/>
              <a:ext cx="1444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600" i="1" dirty="0">
                  <a:sym typeface="Symbol" panose="05050102010706020507" pitchFamily="18" charset="2"/>
                </a:rPr>
                <a:t></a:t>
              </a:r>
              <a:r>
                <a:rPr lang="en-US" altLang="ko-KR" sz="1600" i="1" baseline="-25000" dirty="0" err="1">
                  <a:sym typeface="Symbol" panose="05050102010706020507" pitchFamily="18" charset="2"/>
                </a:rPr>
                <a:t>Vth_H_active</a:t>
              </a:r>
              <a:endParaRPr lang="en-US" altLang="ko-KR" sz="1600" i="1" baseline="-25000" dirty="0"/>
            </a:p>
          </p:txBody>
        </p:sp>
        <p:sp>
          <p:nvSpPr>
            <p:cNvPr id="2028" name="Line 37">
              <a:extLst>
                <a:ext uri="{FF2B5EF4-FFF2-40B4-BE49-F238E27FC236}">
                  <a16:creationId xmlns:a16="http://schemas.microsoft.com/office/drawing/2014/main" id="{63093F5C-DB05-C76A-9A94-41583F59FD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22841" y="4043771"/>
              <a:ext cx="3939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9" name="Line 37">
              <a:extLst>
                <a:ext uri="{FF2B5EF4-FFF2-40B4-BE49-F238E27FC236}">
                  <a16:creationId xmlns:a16="http://schemas.microsoft.com/office/drawing/2014/main" id="{B19774D2-3725-7FA4-EB87-83FD5765E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25828" y="4042979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30" name="Line 37">
              <a:extLst>
                <a:ext uri="{FF2B5EF4-FFF2-40B4-BE49-F238E27FC236}">
                  <a16:creationId xmlns:a16="http://schemas.microsoft.com/office/drawing/2014/main" id="{5C283995-92DD-B293-22DA-25715B57D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24950" y="4042979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031" name="Rectangle 29">
              <a:extLst>
                <a:ext uri="{FF2B5EF4-FFF2-40B4-BE49-F238E27FC236}">
                  <a16:creationId xmlns:a16="http://schemas.microsoft.com/office/drawing/2014/main" id="{F939953F-4682-4F14-C9CB-4DF012DA6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698" y="3965152"/>
              <a:ext cx="144462" cy="24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600" i="1" dirty="0">
                  <a:sym typeface="Symbol" panose="05050102010706020507" pitchFamily="18" charset="2"/>
                </a:rPr>
                <a:t></a:t>
              </a:r>
              <a:r>
                <a:rPr lang="en-US" altLang="ko-KR" sz="1600" i="1" baseline="-25000" dirty="0" err="1">
                  <a:sym typeface="Symbol" panose="05050102010706020507" pitchFamily="18" charset="2"/>
                </a:rPr>
                <a:t>Ramp_active</a:t>
              </a:r>
              <a:endParaRPr lang="en-US" altLang="ko-KR" sz="1600" i="1" baseline="-25000" dirty="0"/>
            </a:p>
          </p:txBody>
        </p:sp>
        <p:sp>
          <p:nvSpPr>
            <p:cNvPr id="2032" name="Rectangle 29">
              <a:extLst>
                <a:ext uri="{FF2B5EF4-FFF2-40B4-BE49-F238E27FC236}">
                  <a16:creationId xmlns:a16="http://schemas.microsoft.com/office/drawing/2014/main" id="{A114EC8C-A4D8-4ECF-ED8E-540BE7825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220" y="2588127"/>
              <a:ext cx="1444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600" i="1" dirty="0">
                  <a:sym typeface="Symbol" panose="05050102010706020507" pitchFamily="18" charset="2"/>
                </a:rPr>
                <a:t></a:t>
              </a:r>
              <a:r>
                <a:rPr lang="en-US" altLang="ko-KR" sz="1600" i="1" baseline="-25000" dirty="0">
                  <a:sym typeface="Symbol" panose="05050102010706020507" pitchFamily="18" charset="2"/>
                </a:rPr>
                <a:t>SEL_C</a:t>
              </a:r>
              <a:endParaRPr lang="en-US" altLang="ko-KR" sz="1600" i="1" baseline="-25000" dirty="0"/>
            </a:p>
          </p:txBody>
        </p:sp>
        <p:sp>
          <p:nvSpPr>
            <p:cNvPr id="2033" name="Line 37">
              <a:extLst>
                <a:ext uri="{FF2B5EF4-FFF2-40B4-BE49-F238E27FC236}">
                  <a16:creationId xmlns:a16="http://schemas.microsoft.com/office/drawing/2014/main" id="{CC20BC3C-0C8A-E985-D42E-1264EF4A6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348" y="2783960"/>
              <a:ext cx="3728599" cy="19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34" name="Line 37">
              <a:extLst>
                <a:ext uri="{FF2B5EF4-FFF2-40B4-BE49-F238E27FC236}">
                  <a16:creationId xmlns:a16="http://schemas.microsoft.com/office/drawing/2014/main" id="{C6561E58-868D-989D-9B49-CB8180524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135" y="2646221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35" name="Rectangle 33">
              <a:extLst>
                <a:ext uri="{FF2B5EF4-FFF2-40B4-BE49-F238E27FC236}">
                  <a16:creationId xmlns:a16="http://schemas.microsoft.com/office/drawing/2014/main" id="{44C07D68-D7C1-6BD2-3CF0-2FB411504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220" y="1172447"/>
              <a:ext cx="144462" cy="215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V</a:t>
              </a:r>
              <a:r>
                <a:rPr lang="en-US" altLang="ko-KR" sz="1600" baseline="-25000" dirty="0"/>
                <a:t>th2</a:t>
              </a:r>
            </a:p>
          </p:txBody>
        </p:sp>
        <p:sp>
          <p:nvSpPr>
            <p:cNvPr id="2036" name="Rectangle 33">
              <a:extLst>
                <a:ext uri="{FF2B5EF4-FFF2-40B4-BE49-F238E27FC236}">
                  <a16:creationId xmlns:a16="http://schemas.microsoft.com/office/drawing/2014/main" id="{2400C769-3E0A-5D46-9A0A-EE173DF89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474" y="637874"/>
              <a:ext cx="144462" cy="215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600" dirty="0"/>
                <a:t>V</a:t>
              </a:r>
              <a:r>
                <a:rPr lang="en-US" altLang="ko-KR" sz="1600" baseline="-25000" dirty="0"/>
                <a:t>th1</a:t>
              </a:r>
            </a:p>
          </p:txBody>
        </p:sp>
        <p:sp>
          <p:nvSpPr>
            <p:cNvPr id="2037" name="Rectangle 23">
              <a:extLst>
                <a:ext uri="{FF2B5EF4-FFF2-40B4-BE49-F238E27FC236}">
                  <a16:creationId xmlns:a16="http://schemas.microsoft.com/office/drawing/2014/main" id="{6ADAB7CB-099B-0AF5-8710-08D07D59C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119" y="4392244"/>
              <a:ext cx="1081088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400" b="1" dirty="0"/>
                <a:t>Integration &amp; ADC</a:t>
              </a:r>
            </a:p>
          </p:txBody>
        </p:sp>
        <p:cxnSp>
          <p:nvCxnSpPr>
            <p:cNvPr id="2038" name="직선 화살표 연결선 2037">
              <a:extLst>
                <a:ext uri="{FF2B5EF4-FFF2-40B4-BE49-F238E27FC236}">
                  <a16:creationId xmlns:a16="http://schemas.microsoft.com/office/drawing/2014/main" id="{75B5F3C5-60A2-EBBC-B4EB-8E8CC4854CD7}"/>
                </a:ext>
              </a:extLst>
            </p:cNvPr>
            <p:cNvCxnSpPr>
              <a:cxnSpLocks/>
            </p:cNvCxnSpPr>
            <p:nvPr/>
          </p:nvCxnSpPr>
          <p:spPr>
            <a:xfrm>
              <a:off x="6026364" y="4415196"/>
              <a:ext cx="569790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9" name="Rectangle 23">
              <a:extLst>
                <a:ext uri="{FF2B5EF4-FFF2-40B4-BE49-F238E27FC236}">
                  <a16:creationId xmlns:a16="http://schemas.microsoft.com/office/drawing/2014/main" id="{47011F6D-F84B-32D3-11C0-7A37EB689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5195" y="4488948"/>
              <a:ext cx="1081088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400" b="1" dirty="0"/>
                <a:t>Readout </a:t>
              </a:r>
            </a:p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400" b="1" dirty="0"/>
                <a:t>(0.15 </a:t>
              </a:r>
              <a:r>
                <a:rPr lang="en-US" altLang="ko-KR" sz="1400" b="1" dirty="0" err="1"/>
                <a:t>ms</a:t>
              </a:r>
              <a:r>
                <a:rPr lang="en-US" altLang="ko-KR" sz="1400" b="1" dirty="0"/>
                <a:t>)</a:t>
              </a:r>
            </a:p>
          </p:txBody>
        </p:sp>
        <p:cxnSp>
          <p:nvCxnSpPr>
            <p:cNvPr id="2040" name="직선 화살표 연결선 2039">
              <a:extLst>
                <a:ext uri="{FF2B5EF4-FFF2-40B4-BE49-F238E27FC236}">
                  <a16:creationId xmlns:a16="http://schemas.microsoft.com/office/drawing/2014/main" id="{B6F87B01-C0F0-A463-B579-516D77504E1A}"/>
                </a:ext>
              </a:extLst>
            </p:cNvPr>
            <p:cNvCxnSpPr>
              <a:cxnSpLocks/>
            </p:cNvCxnSpPr>
            <p:nvPr/>
          </p:nvCxnSpPr>
          <p:spPr>
            <a:xfrm>
              <a:off x="2397372" y="4681169"/>
              <a:ext cx="3228422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1" name="Rectangle 23">
              <a:extLst>
                <a:ext uri="{FF2B5EF4-FFF2-40B4-BE49-F238E27FC236}">
                  <a16:creationId xmlns:a16="http://schemas.microsoft.com/office/drawing/2014/main" id="{FA5424FF-AEFD-B4B9-2B28-A7A79B0AA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458" y="4638419"/>
              <a:ext cx="1081088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400" b="1" dirty="0"/>
                <a:t>Maximum integration time (1.95 </a:t>
              </a:r>
              <a:r>
                <a:rPr lang="en-US" altLang="ko-KR" sz="1400" b="1" dirty="0" err="1"/>
                <a:t>ms</a:t>
              </a:r>
              <a:r>
                <a:rPr lang="en-US" altLang="ko-KR" sz="1400" b="1" dirty="0"/>
                <a:t>)</a:t>
              </a:r>
            </a:p>
          </p:txBody>
        </p:sp>
        <p:cxnSp>
          <p:nvCxnSpPr>
            <p:cNvPr id="2042" name="직선 화살표 연결선 549">
              <a:extLst>
                <a:ext uri="{FF2B5EF4-FFF2-40B4-BE49-F238E27FC236}">
                  <a16:creationId xmlns:a16="http://schemas.microsoft.com/office/drawing/2014/main" id="{68203F07-0689-8A67-AEFB-D60EED28E4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97371" y="4923572"/>
              <a:ext cx="4198783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3" name="Line 118">
              <a:extLst>
                <a:ext uri="{FF2B5EF4-FFF2-40B4-BE49-F238E27FC236}">
                  <a16:creationId xmlns:a16="http://schemas.microsoft.com/office/drawing/2014/main" id="{E53764EF-2696-BABE-4297-EDF78E73BB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87980" y="894495"/>
              <a:ext cx="0" cy="4289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4" name="TextBox 287">
              <a:extLst>
                <a:ext uri="{FF2B5EF4-FFF2-40B4-BE49-F238E27FC236}">
                  <a16:creationId xmlns:a16="http://schemas.microsoft.com/office/drawing/2014/main" id="{9A05A45C-1A34-7727-AF1B-A5D7B20CD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0770" y="4909688"/>
              <a:ext cx="15696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 dirty="0"/>
                <a:t>1/9 frame (2.2 </a:t>
              </a:r>
              <a:r>
                <a:rPr lang="en-US" altLang="ko-KR" sz="1400" b="1" dirty="0" err="1"/>
                <a:t>ms</a:t>
              </a:r>
              <a:r>
                <a:rPr lang="en-US" altLang="ko-KR" sz="1400" b="1" dirty="0"/>
                <a:t>)</a:t>
              </a:r>
              <a:endParaRPr lang="ko-KR" altLang="en-US" sz="1400" b="1" baseline="-25000" dirty="0"/>
            </a:p>
          </p:txBody>
        </p:sp>
        <p:cxnSp>
          <p:nvCxnSpPr>
            <p:cNvPr id="2045" name="직선 화살표 연결선 2044">
              <a:extLst>
                <a:ext uri="{FF2B5EF4-FFF2-40B4-BE49-F238E27FC236}">
                  <a16:creationId xmlns:a16="http://schemas.microsoft.com/office/drawing/2014/main" id="{7B516A0D-D62F-41CE-F2A8-24047B09AE16}"/>
                </a:ext>
              </a:extLst>
            </p:cNvPr>
            <p:cNvCxnSpPr>
              <a:cxnSpLocks/>
            </p:cNvCxnSpPr>
            <p:nvPr/>
          </p:nvCxnSpPr>
          <p:spPr>
            <a:xfrm>
              <a:off x="2397371" y="4415196"/>
              <a:ext cx="3635425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6" name="Rectangle 29">
              <a:extLst>
                <a:ext uri="{FF2B5EF4-FFF2-40B4-BE49-F238E27FC236}">
                  <a16:creationId xmlns:a16="http://schemas.microsoft.com/office/drawing/2014/main" id="{78E4590F-6868-F9FA-49D8-6FBD2DAAC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845" y="2155751"/>
              <a:ext cx="37904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en-US" altLang="ko-KR" sz="1600" i="1" dirty="0" err="1">
                  <a:sym typeface="Symbol" panose="05050102010706020507" pitchFamily="18" charset="2"/>
                </a:rPr>
                <a:t>V</a:t>
              </a:r>
              <a:r>
                <a:rPr lang="en-US" altLang="ko-KR" sz="1600" i="1" baseline="-25000" dirty="0" err="1">
                  <a:sym typeface="Symbol" panose="05050102010706020507" pitchFamily="18" charset="2"/>
                </a:rPr>
                <a:t>ramp</a:t>
              </a:r>
              <a:endParaRPr lang="en-US" altLang="ko-KR" sz="1600" i="1" baseline="-25000" dirty="0"/>
            </a:p>
          </p:txBody>
        </p:sp>
        <p:sp>
          <p:nvSpPr>
            <p:cNvPr id="2047" name="Line 37">
              <a:extLst>
                <a:ext uri="{FF2B5EF4-FFF2-40B4-BE49-F238E27FC236}">
                  <a16:creationId xmlns:a16="http://schemas.microsoft.com/office/drawing/2014/main" id="{44A37A76-50DF-4500-379C-FF4351622C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0419" y="2237081"/>
              <a:ext cx="3228424" cy="86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5" name="Line 37">
              <a:extLst>
                <a:ext uri="{FF2B5EF4-FFF2-40B4-BE49-F238E27FC236}">
                  <a16:creationId xmlns:a16="http://schemas.microsoft.com/office/drawing/2014/main" id="{44BF15A6-E485-488D-0971-9070D2F30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16931" y="2230516"/>
              <a:ext cx="399055" cy="4439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3" name="Line 37">
              <a:extLst>
                <a:ext uri="{FF2B5EF4-FFF2-40B4-BE49-F238E27FC236}">
                  <a16:creationId xmlns:a16="http://schemas.microsoft.com/office/drawing/2014/main" id="{F5A86D18-90BB-D3AE-4CC0-F393587FE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06359" y="2237080"/>
              <a:ext cx="912" cy="437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4" name="Line 37">
              <a:extLst>
                <a:ext uri="{FF2B5EF4-FFF2-40B4-BE49-F238E27FC236}">
                  <a16:creationId xmlns:a16="http://schemas.microsoft.com/office/drawing/2014/main" id="{DC2842ED-4DEA-ECF5-065A-2D684F08AC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09404" y="2237079"/>
              <a:ext cx="399055" cy="4439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5" name="Line 37">
              <a:extLst>
                <a:ext uri="{FF2B5EF4-FFF2-40B4-BE49-F238E27FC236}">
                  <a16:creationId xmlns:a16="http://schemas.microsoft.com/office/drawing/2014/main" id="{7B9B59BD-D08A-4077-FF56-0213260FE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5654" y="2237079"/>
              <a:ext cx="912" cy="437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6" name="Line 37">
              <a:extLst>
                <a:ext uri="{FF2B5EF4-FFF2-40B4-BE49-F238E27FC236}">
                  <a16:creationId xmlns:a16="http://schemas.microsoft.com/office/drawing/2014/main" id="{5429BEB6-26D6-550B-729B-5A8A8DD3C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01436" y="2237078"/>
              <a:ext cx="399055" cy="4439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7" name="Line 37">
              <a:extLst>
                <a:ext uri="{FF2B5EF4-FFF2-40B4-BE49-F238E27FC236}">
                  <a16:creationId xmlns:a16="http://schemas.microsoft.com/office/drawing/2014/main" id="{54846616-D002-ECE2-4713-D92F8C9D9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7006" y="2240360"/>
              <a:ext cx="912" cy="437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8" name="직사각형 578">
              <a:extLst>
                <a:ext uri="{FF2B5EF4-FFF2-40B4-BE49-F238E27FC236}">
                  <a16:creationId xmlns:a16="http://schemas.microsoft.com/office/drawing/2014/main" id="{BA9FF702-431E-5F08-7EB5-384F52BB8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4966" y="2176561"/>
              <a:ext cx="5000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000" b="1" dirty="0">
                  <a:sym typeface="Symbol" panose="05050102010706020507" pitchFamily="18" charset="2"/>
                </a:rPr>
                <a:t>…</a:t>
              </a:r>
              <a:endParaRPr lang="ko-KR" altLang="en-US" sz="2000" b="1" baseline="-25000" dirty="0"/>
            </a:p>
          </p:txBody>
        </p:sp>
        <p:sp>
          <p:nvSpPr>
            <p:cNvPr id="369" name="Line 37">
              <a:extLst>
                <a:ext uri="{FF2B5EF4-FFF2-40B4-BE49-F238E27FC236}">
                  <a16:creationId xmlns:a16="http://schemas.microsoft.com/office/drawing/2014/main" id="{C8237635-4A43-D963-EE4D-FBDD2C91A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4400" y="4175651"/>
              <a:ext cx="32213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0" name="Line 119">
              <a:extLst>
                <a:ext uri="{FF2B5EF4-FFF2-40B4-BE49-F238E27FC236}">
                  <a16:creationId xmlns:a16="http://schemas.microsoft.com/office/drawing/2014/main" id="{0607E0ED-A193-5B37-E2CD-396A34A20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132" y="907699"/>
              <a:ext cx="515425" cy="892705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71" name="직선 연결선 370">
              <a:extLst>
                <a:ext uri="{FF2B5EF4-FFF2-40B4-BE49-F238E27FC236}">
                  <a16:creationId xmlns:a16="http://schemas.microsoft.com/office/drawing/2014/main" id="{8989F4AC-BBFE-A3AD-FA1F-C391055FE192}"/>
                </a:ext>
              </a:extLst>
            </p:cNvPr>
            <p:cNvCxnSpPr>
              <a:cxnSpLocks/>
            </p:cNvCxnSpPr>
            <p:nvPr/>
          </p:nvCxnSpPr>
          <p:spPr>
            <a:xfrm>
              <a:off x="2397372" y="1300105"/>
              <a:ext cx="29926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Line 118">
              <a:extLst>
                <a:ext uri="{FF2B5EF4-FFF2-40B4-BE49-F238E27FC236}">
                  <a16:creationId xmlns:a16="http://schemas.microsoft.com/office/drawing/2014/main" id="{7F22714E-0FA5-6C05-2311-C6023662A3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4440" y="904037"/>
              <a:ext cx="4073" cy="11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373" name="직선 연결선 372">
              <a:extLst>
                <a:ext uri="{FF2B5EF4-FFF2-40B4-BE49-F238E27FC236}">
                  <a16:creationId xmlns:a16="http://schemas.microsoft.com/office/drawing/2014/main" id="{DA604D46-81F9-BA36-07C0-EDDB749E415E}"/>
                </a:ext>
              </a:extLst>
            </p:cNvPr>
            <p:cNvCxnSpPr>
              <a:cxnSpLocks/>
              <a:endCxn id="370" idx="1"/>
            </p:cNvCxnSpPr>
            <p:nvPr/>
          </p:nvCxnSpPr>
          <p:spPr>
            <a:xfrm>
              <a:off x="2684167" y="907699"/>
              <a:ext cx="23339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직선 연결선 373">
              <a:extLst>
                <a:ext uri="{FF2B5EF4-FFF2-40B4-BE49-F238E27FC236}">
                  <a16:creationId xmlns:a16="http://schemas.microsoft.com/office/drawing/2014/main" id="{19DC1185-9FE0-85CC-E7A9-91E43A617B6C}"/>
                </a:ext>
              </a:extLst>
            </p:cNvPr>
            <p:cNvCxnSpPr>
              <a:cxnSpLocks/>
              <a:endCxn id="372" idx="1"/>
            </p:cNvCxnSpPr>
            <p:nvPr/>
          </p:nvCxnSpPr>
          <p:spPr>
            <a:xfrm flipV="1">
              <a:off x="2684584" y="904037"/>
              <a:ext cx="3929" cy="3957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직선 연결선 374">
              <a:extLst>
                <a:ext uri="{FF2B5EF4-FFF2-40B4-BE49-F238E27FC236}">
                  <a16:creationId xmlns:a16="http://schemas.microsoft.com/office/drawing/2014/main" id="{79A41190-4FBD-A2C9-CC03-FD76EC008E14}"/>
                </a:ext>
              </a:extLst>
            </p:cNvPr>
            <p:cNvCxnSpPr>
              <a:cxnSpLocks/>
            </p:cNvCxnSpPr>
            <p:nvPr/>
          </p:nvCxnSpPr>
          <p:spPr>
            <a:xfrm>
              <a:off x="2404401" y="1299804"/>
              <a:ext cx="884654" cy="0"/>
            </a:xfrm>
            <a:prstGeom prst="line">
              <a:avLst/>
            </a:prstGeom>
            <a:ln w="19050">
              <a:solidFill>
                <a:srgbClr val="00B05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직선 연결선 375">
              <a:extLst>
                <a:ext uri="{FF2B5EF4-FFF2-40B4-BE49-F238E27FC236}">
                  <a16:creationId xmlns:a16="http://schemas.microsoft.com/office/drawing/2014/main" id="{80B72D85-AB1C-4235-4A93-B9BC530D19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2010" y="911643"/>
              <a:ext cx="3929" cy="395767"/>
            </a:xfrm>
            <a:prstGeom prst="line">
              <a:avLst/>
            </a:prstGeom>
            <a:ln w="19050">
              <a:solidFill>
                <a:srgbClr val="00B05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직선 연결선 376">
              <a:extLst>
                <a:ext uri="{FF2B5EF4-FFF2-40B4-BE49-F238E27FC236}">
                  <a16:creationId xmlns:a16="http://schemas.microsoft.com/office/drawing/2014/main" id="{B0B96E2B-175F-3C7C-9C7A-0339726748DE}"/>
                </a:ext>
              </a:extLst>
            </p:cNvPr>
            <p:cNvCxnSpPr>
              <a:cxnSpLocks/>
            </p:cNvCxnSpPr>
            <p:nvPr/>
          </p:nvCxnSpPr>
          <p:spPr>
            <a:xfrm>
              <a:off x="3272010" y="904016"/>
              <a:ext cx="655852" cy="0"/>
            </a:xfrm>
            <a:prstGeom prst="line">
              <a:avLst/>
            </a:prstGeom>
            <a:ln w="19050">
              <a:solidFill>
                <a:srgbClr val="00B05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" name="Rectangle 33">
              <a:extLst>
                <a:ext uri="{FF2B5EF4-FFF2-40B4-BE49-F238E27FC236}">
                  <a16:creationId xmlns:a16="http://schemas.microsoft.com/office/drawing/2014/main" id="{F9ADCD2A-3245-9387-7956-EA3214AD4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421" y="1027245"/>
              <a:ext cx="45719" cy="1859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600" dirty="0">
                  <a:solidFill>
                    <a:srgbClr val="FF0000"/>
                  </a:solidFill>
                </a:rPr>
                <a:t>I</a:t>
              </a:r>
              <a:r>
                <a:rPr lang="en-US" altLang="ko-KR" sz="1600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18" name="Line 119">
              <a:extLst>
                <a:ext uri="{FF2B5EF4-FFF2-40B4-BE49-F238E27FC236}">
                  <a16:creationId xmlns:a16="http://schemas.microsoft.com/office/drawing/2014/main" id="{F3A314F6-ED9A-8D18-1A3D-5962BCF06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132" y="917683"/>
              <a:ext cx="1570119" cy="888558"/>
            </a:xfrm>
            <a:prstGeom prst="line">
              <a:avLst/>
            </a:prstGeom>
            <a:ln w="25400" cap="flat" cmpd="sng" algn="ctr">
              <a:solidFill>
                <a:srgbClr val="00B05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9" name="Rectangle 33">
              <a:extLst>
                <a:ext uri="{FF2B5EF4-FFF2-40B4-BE49-F238E27FC236}">
                  <a16:creationId xmlns:a16="http://schemas.microsoft.com/office/drawing/2014/main" id="{F2D5F19D-2BD6-9973-7050-1356BFAF9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414" y="1021026"/>
              <a:ext cx="45719" cy="1859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600" dirty="0">
                  <a:solidFill>
                    <a:srgbClr val="00B050"/>
                  </a:solidFill>
                </a:rPr>
                <a:t>I</a:t>
              </a:r>
              <a:r>
                <a:rPr lang="en-US" altLang="ko-KR" sz="1600" baseline="-250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720" name="Line 119">
              <a:extLst>
                <a:ext uri="{FF2B5EF4-FFF2-40B4-BE49-F238E27FC236}">
                  <a16:creationId xmlns:a16="http://schemas.microsoft.com/office/drawing/2014/main" id="{BBFD06F2-5016-EFBA-6950-A1C26076C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0129" y="1493236"/>
              <a:ext cx="3250732" cy="314786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7" name="Line 119">
              <a:extLst>
                <a:ext uri="{FF2B5EF4-FFF2-40B4-BE49-F238E27FC236}">
                  <a16:creationId xmlns:a16="http://schemas.microsoft.com/office/drawing/2014/main" id="{5742DAF0-6860-13AD-FDF4-B4B2769BE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33809" y="1493870"/>
              <a:ext cx="962345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88" name="직선 연결선 787">
              <a:extLst>
                <a:ext uri="{FF2B5EF4-FFF2-40B4-BE49-F238E27FC236}">
                  <a16:creationId xmlns:a16="http://schemas.microsoft.com/office/drawing/2014/main" id="{F0659EF6-0FC0-40B5-96A0-9F1131D90E10}"/>
                </a:ext>
              </a:extLst>
            </p:cNvPr>
            <p:cNvCxnSpPr>
              <a:cxnSpLocks/>
            </p:cNvCxnSpPr>
            <p:nvPr/>
          </p:nvCxnSpPr>
          <p:spPr>
            <a:xfrm>
              <a:off x="2407218" y="1299804"/>
              <a:ext cx="1565033" cy="0"/>
            </a:xfrm>
            <a:prstGeom prst="line">
              <a:avLst/>
            </a:prstGeom>
            <a:ln w="19050">
              <a:solidFill>
                <a:schemeClr val="accent1">
                  <a:alpha val="5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직선 연결선 788">
              <a:extLst>
                <a:ext uri="{FF2B5EF4-FFF2-40B4-BE49-F238E27FC236}">
                  <a16:creationId xmlns:a16="http://schemas.microsoft.com/office/drawing/2014/main" id="{9F4BF25A-097B-2AE0-57E3-F6F4F3BF9F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9798" y="911643"/>
              <a:ext cx="0" cy="388161"/>
            </a:xfrm>
            <a:prstGeom prst="line">
              <a:avLst/>
            </a:prstGeom>
            <a:ln w="19050">
              <a:solidFill>
                <a:schemeClr val="accent1">
                  <a:alpha val="5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1" name="자유형: 도형 800">
              <a:extLst>
                <a:ext uri="{FF2B5EF4-FFF2-40B4-BE49-F238E27FC236}">
                  <a16:creationId xmlns:a16="http://schemas.microsoft.com/office/drawing/2014/main" id="{D0AAB951-841A-3347-C7CF-FC87CDCBAC1E}"/>
                </a:ext>
              </a:extLst>
            </p:cNvPr>
            <p:cNvSpPr/>
            <p:nvPr/>
          </p:nvSpPr>
          <p:spPr>
            <a:xfrm>
              <a:off x="3953933" y="1252589"/>
              <a:ext cx="1672167" cy="51285"/>
            </a:xfrm>
            <a:custGeom>
              <a:avLst/>
              <a:gdLst>
                <a:gd name="connsiteX0" fmla="*/ 0 w 1672167"/>
                <a:gd name="connsiteY0" fmla="*/ 51278 h 51285"/>
                <a:gd name="connsiteX1" fmla="*/ 495300 w 1672167"/>
                <a:gd name="connsiteY1" fmla="*/ 4711 h 51285"/>
                <a:gd name="connsiteX2" fmla="*/ 965200 w 1672167"/>
                <a:gd name="connsiteY2" fmla="*/ 51278 h 51285"/>
                <a:gd name="connsiteX3" fmla="*/ 1447800 w 1672167"/>
                <a:gd name="connsiteY3" fmla="*/ 478 h 51285"/>
                <a:gd name="connsiteX4" fmla="*/ 1672167 w 1672167"/>
                <a:gd name="connsiteY4" fmla="*/ 30111 h 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167" h="51285">
                  <a:moveTo>
                    <a:pt x="0" y="51278"/>
                  </a:moveTo>
                  <a:cubicBezTo>
                    <a:pt x="167216" y="27994"/>
                    <a:pt x="334433" y="4711"/>
                    <a:pt x="495300" y="4711"/>
                  </a:cubicBezTo>
                  <a:cubicBezTo>
                    <a:pt x="656167" y="4711"/>
                    <a:pt x="806450" y="51983"/>
                    <a:pt x="965200" y="51278"/>
                  </a:cubicBezTo>
                  <a:cubicBezTo>
                    <a:pt x="1123950" y="50573"/>
                    <a:pt x="1329972" y="4006"/>
                    <a:pt x="1447800" y="478"/>
                  </a:cubicBezTo>
                  <a:cubicBezTo>
                    <a:pt x="1565628" y="-3050"/>
                    <a:pt x="1618897" y="13530"/>
                    <a:pt x="1672167" y="30111"/>
                  </a:cubicBezTo>
                </a:path>
              </a:pathLst>
            </a:custGeom>
            <a:noFill/>
            <a:ln w="19050">
              <a:solidFill>
                <a:schemeClr val="accent1">
                  <a:shade val="50000"/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06" name="직선 연결선 805">
              <a:extLst>
                <a:ext uri="{FF2B5EF4-FFF2-40B4-BE49-F238E27FC236}">
                  <a16:creationId xmlns:a16="http://schemas.microsoft.com/office/drawing/2014/main" id="{B86B643E-2964-7A22-7447-224F700675A8}"/>
                </a:ext>
              </a:extLst>
            </p:cNvPr>
            <p:cNvCxnSpPr>
              <a:cxnSpLocks/>
              <a:endCxn id="1929" idx="1"/>
            </p:cNvCxnSpPr>
            <p:nvPr/>
          </p:nvCxnSpPr>
          <p:spPr>
            <a:xfrm flipH="1" flipV="1">
              <a:off x="5625794" y="919894"/>
              <a:ext cx="375197" cy="863434"/>
            </a:xfrm>
            <a:prstGeom prst="line">
              <a:avLst/>
            </a:prstGeom>
            <a:ln w="19050">
              <a:solidFill>
                <a:schemeClr val="accent1">
                  <a:alpha val="5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9" name="Rectangle 33">
              <a:extLst>
                <a:ext uri="{FF2B5EF4-FFF2-40B4-BE49-F238E27FC236}">
                  <a16:creationId xmlns:a16="http://schemas.microsoft.com/office/drawing/2014/main" id="{B91BAC94-EDAD-B992-6B41-C17740C22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7152" y="1530168"/>
              <a:ext cx="45719" cy="1827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600" dirty="0">
                  <a:solidFill>
                    <a:schemeClr val="accent1"/>
                  </a:solidFill>
                </a:rPr>
                <a:t>I</a:t>
              </a:r>
              <a:r>
                <a:rPr lang="en-US" altLang="ko-KR" sz="1600" baseline="-25000" dirty="0">
                  <a:solidFill>
                    <a:schemeClr val="accent1"/>
                  </a:solidFill>
                </a:rPr>
                <a:t>3</a:t>
              </a:r>
            </a:p>
          </p:txBody>
        </p:sp>
        <p:cxnSp>
          <p:nvCxnSpPr>
            <p:cNvPr id="810" name="직선 연결선 809">
              <a:extLst>
                <a:ext uri="{FF2B5EF4-FFF2-40B4-BE49-F238E27FC236}">
                  <a16:creationId xmlns:a16="http://schemas.microsoft.com/office/drawing/2014/main" id="{80EA2CE0-B189-56F9-C46D-4E671C6311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3323" y="907699"/>
              <a:ext cx="6081" cy="898542"/>
            </a:xfrm>
            <a:prstGeom prst="line">
              <a:avLst/>
            </a:prstGeom>
            <a:ln w="19050">
              <a:solidFill>
                <a:schemeClr val="accent2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1" name="Line 118">
              <a:extLst>
                <a:ext uri="{FF2B5EF4-FFF2-40B4-BE49-F238E27FC236}">
                  <a16:creationId xmlns:a16="http://schemas.microsoft.com/office/drawing/2014/main" id="{B65CAA4A-249D-0A2A-B0A0-DEEB159BE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96246" y="911586"/>
              <a:ext cx="0" cy="1769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812" name="직선 연결선 811">
              <a:extLst>
                <a:ext uri="{FF2B5EF4-FFF2-40B4-BE49-F238E27FC236}">
                  <a16:creationId xmlns:a16="http://schemas.microsoft.com/office/drawing/2014/main" id="{882CAB8F-75BB-B63F-CC49-8016D12BF2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5799" y="915632"/>
              <a:ext cx="290134" cy="661074"/>
            </a:xfrm>
            <a:prstGeom prst="line">
              <a:avLst/>
            </a:prstGeom>
            <a:ln w="19050">
              <a:solidFill>
                <a:schemeClr val="accent2">
                  <a:alpha val="5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3" name="Line 118">
              <a:extLst>
                <a:ext uri="{FF2B5EF4-FFF2-40B4-BE49-F238E27FC236}">
                  <a16:creationId xmlns:a16="http://schemas.microsoft.com/office/drawing/2014/main" id="{0670A8AC-E3E6-B639-2D1D-1C271841C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7722" y="892563"/>
              <a:ext cx="4073" cy="11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814" name="직선 연결선 813">
              <a:extLst>
                <a:ext uri="{FF2B5EF4-FFF2-40B4-BE49-F238E27FC236}">
                  <a16:creationId xmlns:a16="http://schemas.microsoft.com/office/drawing/2014/main" id="{74E67472-3B2E-967C-8DF6-B9C699B500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09145" y="1568768"/>
              <a:ext cx="96653" cy="222070"/>
            </a:xfrm>
            <a:prstGeom prst="line">
              <a:avLst/>
            </a:prstGeom>
            <a:ln w="19050">
              <a:solidFill>
                <a:schemeClr val="accent2">
                  <a:alpha val="5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5" name="Line 118">
              <a:extLst>
                <a:ext uri="{FF2B5EF4-FFF2-40B4-BE49-F238E27FC236}">
                  <a16:creationId xmlns:a16="http://schemas.microsoft.com/office/drawing/2014/main" id="{B36B0F22-256B-4B5D-82D5-4FDACF16CB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09145" y="898584"/>
              <a:ext cx="0" cy="1117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6" name="Line 118">
              <a:extLst>
                <a:ext uri="{FF2B5EF4-FFF2-40B4-BE49-F238E27FC236}">
                  <a16:creationId xmlns:a16="http://schemas.microsoft.com/office/drawing/2014/main" id="{D2AA7316-1832-F686-FE56-AC1A2428B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95933" y="904016"/>
              <a:ext cx="0" cy="1117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7" name="Rectangle 29">
              <a:extLst>
                <a:ext uri="{FF2B5EF4-FFF2-40B4-BE49-F238E27FC236}">
                  <a16:creationId xmlns:a16="http://schemas.microsoft.com/office/drawing/2014/main" id="{164AD09C-9085-3067-A208-9F6884A37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898" y="2043237"/>
              <a:ext cx="45719" cy="136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 err="1"/>
                <a:t>T`</a:t>
              </a:r>
              <a:r>
                <a:rPr lang="en-US" altLang="ko-KR" sz="1600" baseline="-25000" dirty="0" err="1"/>
                <a:t>max</a:t>
              </a:r>
              <a:endParaRPr lang="en-US" altLang="ko-KR" sz="1600" baseline="-25000" dirty="0"/>
            </a:p>
          </p:txBody>
        </p:sp>
        <p:sp>
          <p:nvSpPr>
            <p:cNvPr id="818" name="Rectangle 29">
              <a:extLst>
                <a:ext uri="{FF2B5EF4-FFF2-40B4-BE49-F238E27FC236}">
                  <a16:creationId xmlns:a16="http://schemas.microsoft.com/office/drawing/2014/main" id="{2A8AFB66-4566-0B0B-3055-C1ECA448D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561" y="2052297"/>
              <a:ext cx="45719" cy="136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dirty="0" err="1"/>
                <a:t>T`</a:t>
              </a:r>
              <a:r>
                <a:rPr lang="en-US" altLang="ko-KR" sz="1600" baseline="-25000" dirty="0" err="1"/>
                <a:t>max_end</a:t>
              </a:r>
              <a:endParaRPr lang="en-US" altLang="ko-KR" sz="1600" baseline="-25000" dirty="0"/>
            </a:p>
          </p:txBody>
        </p:sp>
      </p:grpSp>
      <p:pic>
        <p:nvPicPr>
          <p:cNvPr id="820" name="그림 819" descr="차트이(가) 표시된 사진">
            <a:extLst>
              <a:ext uri="{FF2B5EF4-FFF2-40B4-BE49-F238E27FC236}">
                <a16:creationId xmlns:a16="http://schemas.microsoft.com/office/drawing/2014/main" id="{71585E39-4ACD-E14C-DAE3-18C62C9673FA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554" y="32815406"/>
            <a:ext cx="6883200" cy="4353406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822" name="그림 821" descr="차트이(가) 표시된 사진&#10;&#10;자동 생성된 설명">
            <a:extLst>
              <a:ext uri="{FF2B5EF4-FFF2-40B4-BE49-F238E27FC236}">
                <a16:creationId xmlns:a16="http://schemas.microsoft.com/office/drawing/2014/main" id="{A6EADA31-6D38-B7AC-7A53-3E6A37BEA5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626" y="32812987"/>
            <a:ext cx="6770920" cy="4356000"/>
          </a:xfrm>
          <a:prstGeom prst="rect">
            <a:avLst/>
          </a:prstGeom>
        </p:spPr>
      </p:pic>
      <p:grpSp>
        <p:nvGrpSpPr>
          <p:cNvPr id="1090" name="그룹 1089">
            <a:extLst>
              <a:ext uri="{FF2B5EF4-FFF2-40B4-BE49-F238E27FC236}">
                <a16:creationId xmlns:a16="http://schemas.microsoft.com/office/drawing/2014/main" id="{5DCFCF84-9286-83C7-6D5F-DF6505D50AB6}"/>
              </a:ext>
            </a:extLst>
          </p:cNvPr>
          <p:cNvGrpSpPr/>
          <p:nvPr/>
        </p:nvGrpSpPr>
        <p:grpSpPr>
          <a:xfrm>
            <a:off x="19942326" y="27667814"/>
            <a:ext cx="8737878" cy="2074464"/>
            <a:chOff x="352980" y="884060"/>
            <a:chExt cx="8737878" cy="2074464"/>
          </a:xfrm>
        </p:grpSpPr>
        <p:sp>
          <p:nvSpPr>
            <p:cNvPr id="1091" name="모서리가 둥근 직사각형 102">
              <a:extLst>
                <a:ext uri="{FF2B5EF4-FFF2-40B4-BE49-F238E27FC236}">
                  <a16:creationId xmlns:a16="http://schemas.microsoft.com/office/drawing/2014/main" id="{937C1E0C-C896-228E-0F8C-634251A53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738" y="1486780"/>
              <a:ext cx="5321454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S[1]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integration &amp; 13-bit Time-to-Digital ADC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92" name="모서리가 둥근 직사각형 102">
              <a:extLst>
                <a:ext uri="{FF2B5EF4-FFF2-40B4-BE49-F238E27FC236}">
                  <a16:creationId xmlns:a16="http://schemas.microsoft.com/office/drawing/2014/main" id="{95A0F080-E8FF-4967-9059-2BA09AC4C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4214" y="1486780"/>
              <a:ext cx="684213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R/O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[1]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93" name="모서리가 둥근 직사각형 102">
              <a:extLst>
                <a:ext uri="{FF2B5EF4-FFF2-40B4-BE49-F238E27FC236}">
                  <a16:creationId xmlns:a16="http://schemas.microsoft.com/office/drawing/2014/main" id="{B26C3FA1-74B1-D71C-C583-5CEF8EBA7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3564" y="1829430"/>
              <a:ext cx="684213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R/O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[2]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94" name="모서리가 둥근 직사각형 102">
              <a:extLst>
                <a:ext uri="{FF2B5EF4-FFF2-40B4-BE49-F238E27FC236}">
                  <a16:creationId xmlns:a16="http://schemas.microsoft.com/office/drawing/2014/main" id="{9F056CF6-2B94-C088-2484-8C4499D08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795" y="2170728"/>
              <a:ext cx="684212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R/O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[3]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95" name="직사각형 578">
              <a:extLst>
                <a:ext uri="{FF2B5EF4-FFF2-40B4-BE49-F238E27FC236}">
                  <a16:creationId xmlns:a16="http://schemas.microsoft.com/office/drawing/2014/main" id="{ABC62CDC-A125-7CD1-5221-523A80DCF6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6391">
              <a:off x="4434019" y="2380300"/>
              <a:ext cx="441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000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…</a:t>
              </a:r>
              <a:endParaRPr lang="ko-KR" altLang="en-US" sz="2000" b="1" baseline="-25000" dirty="0">
                <a:solidFill>
                  <a:srgbClr val="0033CC"/>
                </a:solidFill>
              </a:endParaRPr>
            </a:p>
          </p:txBody>
        </p:sp>
        <p:cxnSp>
          <p:nvCxnSpPr>
            <p:cNvPr id="1096" name="직선 연결선 285">
              <a:extLst>
                <a:ext uri="{FF2B5EF4-FFF2-40B4-BE49-F238E27FC236}">
                  <a16:creationId xmlns:a16="http://schemas.microsoft.com/office/drawing/2014/main" id="{554F6AD1-3436-DD75-49C1-E8E6A576CE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45017" y="1301838"/>
              <a:ext cx="395287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7" name="직선 연결선 286">
              <a:extLst>
                <a:ext uri="{FF2B5EF4-FFF2-40B4-BE49-F238E27FC236}">
                  <a16:creationId xmlns:a16="http://schemas.microsoft.com/office/drawing/2014/main" id="{3A105A67-2A0C-7F38-ABBB-F9C499B3DE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021576" y="1305806"/>
              <a:ext cx="39687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6" name="직선 연결선 287">
              <a:extLst>
                <a:ext uri="{FF2B5EF4-FFF2-40B4-BE49-F238E27FC236}">
                  <a16:creationId xmlns:a16="http://schemas.microsoft.com/office/drawing/2014/main" id="{D7DF0264-8EE5-B9A0-5D08-B73091B2D7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089088" y="1478770"/>
              <a:ext cx="2159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7" name="Line 157">
              <a:extLst>
                <a:ext uri="{FF2B5EF4-FFF2-40B4-BE49-F238E27FC236}">
                  <a16:creationId xmlns:a16="http://schemas.microsoft.com/office/drawing/2014/main" id="{173969F5-CF3F-CBD0-FB5C-BEA059817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2660" y="1175630"/>
              <a:ext cx="6769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08" name="Line 157">
              <a:extLst>
                <a:ext uri="{FF2B5EF4-FFF2-40B4-BE49-F238E27FC236}">
                  <a16:creationId xmlns:a16="http://schemas.microsoft.com/office/drawing/2014/main" id="{A0A1B291-18EE-A3EA-B22F-7929BC02B2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2660" y="1382005"/>
              <a:ext cx="7543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09" name="직사각형 291">
              <a:extLst>
                <a:ext uri="{FF2B5EF4-FFF2-40B4-BE49-F238E27FC236}">
                  <a16:creationId xmlns:a16="http://schemas.microsoft.com/office/drawing/2014/main" id="{35E0C136-58CB-9B1D-8C23-40E025C87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72" y="1114731"/>
              <a:ext cx="5546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6 </a:t>
              </a: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Symbol" panose="05050102010706020507" pitchFamily="18" charset="2"/>
                </a:rPr>
                <a:t></a:t>
              </a: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</a:t>
              </a:r>
              <a:endParaRPr lang="ko-KR" altLang="en-US" sz="14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10" name="모서리가 둥근 직사각형 102">
              <a:extLst>
                <a:ext uri="{FF2B5EF4-FFF2-40B4-BE49-F238E27FC236}">
                  <a16:creationId xmlns:a16="http://schemas.microsoft.com/office/drawing/2014/main" id="{E85C6E28-7935-D73C-9DEB-3BEE36B01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026" y="1829430"/>
              <a:ext cx="5316537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S[2]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integration &amp; 13-bit Time-to-Digital ADC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11" name="모서리가 둥근 직사각형 102">
              <a:extLst>
                <a:ext uri="{FF2B5EF4-FFF2-40B4-BE49-F238E27FC236}">
                  <a16:creationId xmlns:a16="http://schemas.microsoft.com/office/drawing/2014/main" id="{DA13FB6B-88B2-B253-23EB-A288CC662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932" y="2170728"/>
              <a:ext cx="5316537" cy="1809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S[3]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integration &amp; 13-bit Time-to-Digital ADC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12" name="직사각형 297">
              <a:extLst>
                <a:ext uri="{FF2B5EF4-FFF2-40B4-BE49-F238E27FC236}">
                  <a16:creationId xmlns:a16="http://schemas.microsoft.com/office/drawing/2014/main" id="{7902CAB8-018E-E7D7-0AFE-0CE2F784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585" y="884060"/>
              <a:ext cx="17940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1/9 frame (2.22 </a:t>
              </a:r>
              <a:r>
                <a:rPr lang="en-US" altLang="ko-KR" sz="14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ms</a:t>
              </a: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4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13" name="Line 157">
              <a:extLst>
                <a:ext uri="{FF2B5EF4-FFF2-40B4-BE49-F238E27FC236}">
                  <a16:creationId xmlns:a16="http://schemas.microsoft.com/office/drawing/2014/main" id="{EE3A791A-1A49-4975-E729-3767FFA6C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43739" y="1398394"/>
              <a:ext cx="668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14" name="직사각형 300">
              <a:extLst>
                <a:ext uri="{FF2B5EF4-FFF2-40B4-BE49-F238E27FC236}">
                  <a16:creationId xmlns:a16="http://schemas.microsoft.com/office/drawing/2014/main" id="{ED46DFA3-BFC6-71A4-00B3-6F570D8B9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7681" y="1129049"/>
              <a:ext cx="5293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 </a:t>
              </a: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Symbol" panose="05050102010706020507" pitchFamily="18" charset="2"/>
                </a:rPr>
                <a:t></a:t>
              </a: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</a:t>
              </a:r>
              <a:endParaRPr lang="ko-KR" altLang="en-US" sz="14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15" name="모서리가 둥근 직사각형 102">
              <a:extLst>
                <a:ext uri="{FF2B5EF4-FFF2-40B4-BE49-F238E27FC236}">
                  <a16:creationId xmlns:a16="http://schemas.microsoft.com/office/drawing/2014/main" id="{6793867E-5C34-1C7B-8C33-542CDEDD2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3559" y="2766476"/>
              <a:ext cx="2667443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S[256]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integration &amp; 13-bit Time-to-Digital ADC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116" name="직선 연결선 285">
              <a:extLst>
                <a:ext uri="{FF2B5EF4-FFF2-40B4-BE49-F238E27FC236}">
                  <a16:creationId xmlns:a16="http://schemas.microsoft.com/office/drawing/2014/main" id="{44178AF4-8118-17FF-D26B-347219E414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334983" y="1288900"/>
              <a:ext cx="395287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17" name="Line 157">
              <a:extLst>
                <a:ext uri="{FF2B5EF4-FFF2-40B4-BE49-F238E27FC236}">
                  <a16:creationId xmlns:a16="http://schemas.microsoft.com/office/drawing/2014/main" id="{9E829273-5CB1-8D57-F7D5-7C853106BB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97038" y="1378829"/>
              <a:ext cx="5342786" cy="25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18" name="직사각형 291">
              <a:extLst>
                <a:ext uri="{FF2B5EF4-FFF2-40B4-BE49-F238E27FC236}">
                  <a16:creationId xmlns:a16="http://schemas.microsoft.com/office/drawing/2014/main" id="{32678EB7-9755-BE16-9F01-ACFAB7551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170" y="1127291"/>
              <a:ext cx="8226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2.21 </a:t>
              </a:r>
              <a:r>
                <a:rPr lang="en-US" altLang="ko-KR" sz="14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ms</a:t>
              </a:r>
              <a:endParaRPr lang="ko-KR" altLang="en-US" sz="14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19" name="모서리가 둥근 직사각형 102">
              <a:extLst>
                <a:ext uri="{FF2B5EF4-FFF2-40B4-BE49-F238E27FC236}">
                  <a16:creationId xmlns:a16="http://schemas.microsoft.com/office/drawing/2014/main" id="{BED7A991-F85B-FFD8-1D83-BF5B50E19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94" y="1478770"/>
              <a:ext cx="739278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7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0" name="TextBox 320">
              <a:extLst>
                <a:ext uri="{FF2B5EF4-FFF2-40B4-BE49-F238E27FC236}">
                  <a16:creationId xmlns:a16="http://schemas.microsoft.com/office/drawing/2014/main" id="{9B64FAE6-97C6-CA2D-9941-256978B85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80" y="1444965"/>
              <a:ext cx="9341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CM[1]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update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1" name="모서리가 둥근 직사각형 102">
              <a:extLst>
                <a:ext uri="{FF2B5EF4-FFF2-40B4-BE49-F238E27FC236}">
                  <a16:creationId xmlns:a16="http://schemas.microsoft.com/office/drawing/2014/main" id="{29879198-8F39-A6A6-C549-F70D6A753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093" y="1825934"/>
              <a:ext cx="739278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7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2" name="TextBox 320">
              <a:extLst>
                <a:ext uri="{FF2B5EF4-FFF2-40B4-BE49-F238E27FC236}">
                  <a16:creationId xmlns:a16="http://schemas.microsoft.com/office/drawing/2014/main" id="{3FC7A539-B6B1-EF4B-0255-6833FB68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379" y="1792129"/>
              <a:ext cx="9341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CM[2]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update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3" name="모서리가 둥근 직사각형 102">
              <a:extLst>
                <a:ext uri="{FF2B5EF4-FFF2-40B4-BE49-F238E27FC236}">
                  <a16:creationId xmlns:a16="http://schemas.microsoft.com/office/drawing/2014/main" id="{0295B3C0-0C0B-5DE9-5509-1BE1A90FD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304" y="2170728"/>
              <a:ext cx="739278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7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4" name="TextBox 320">
              <a:extLst>
                <a:ext uri="{FF2B5EF4-FFF2-40B4-BE49-F238E27FC236}">
                  <a16:creationId xmlns:a16="http://schemas.microsoft.com/office/drawing/2014/main" id="{5FF088B3-168B-373C-012E-893CFC774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590" y="2136923"/>
              <a:ext cx="9341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CM[3]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update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5" name="모서리가 둥근 직사각형 102">
              <a:extLst>
                <a:ext uri="{FF2B5EF4-FFF2-40B4-BE49-F238E27FC236}">
                  <a16:creationId xmlns:a16="http://schemas.microsoft.com/office/drawing/2014/main" id="{230E307C-B81E-A45D-F9AE-21C91B8FF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2078" y="2765723"/>
              <a:ext cx="851482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7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6" name="TextBox 320">
              <a:extLst>
                <a:ext uri="{FF2B5EF4-FFF2-40B4-BE49-F238E27FC236}">
                  <a16:creationId xmlns:a16="http://schemas.microsoft.com/office/drawing/2014/main" id="{141FD860-42AF-8F31-2A9E-553488E77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854" y="2722845"/>
              <a:ext cx="96461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CM[256]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update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7" name="직사각형 578">
              <a:extLst>
                <a:ext uri="{FF2B5EF4-FFF2-40B4-BE49-F238E27FC236}">
                  <a16:creationId xmlns:a16="http://schemas.microsoft.com/office/drawing/2014/main" id="{591219CC-582F-7B62-7ADD-015902CA4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007" y="2619970"/>
              <a:ext cx="3898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…</a:t>
              </a:r>
              <a:endParaRPr lang="ko-KR" altLang="en-US" sz="1600" b="1" baseline="-250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350" name="그룹 1349">
            <a:extLst>
              <a:ext uri="{FF2B5EF4-FFF2-40B4-BE49-F238E27FC236}">
                <a16:creationId xmlns:a16="http://schemas.microsoft.com/office/drawing/2014/main" id="{62F1CF0D-54F7-A077-0D3A-250B067AEF05}"/>
              </a:ext>
            </a:extLst>
          </p:cNvPr>
          <p:cNvGrpSpPr/>
          <p:nvPr/>
        </p:nvGrpSpPr>
        <p:grpSpPr>
          <a:xfrm>
            <a:off x="1456312" y="27520328"/>
            <a:ext cx="8247116" cy="2016490"/>
            <a:chOff x="530456" y="1006861"/>
            <a:chExt cx="8247116" cy="2016490"/>
          </a:xfrm>
        </p:grpSpPr>
        <p:sp>
          <p:nvSpPr>
            <p:cNvPr id="1351" name="모서리가 둥근 직사각형 102">
              <a:extLst>
                <a:ext uri="{FF2B5EF4-FFF2-40B4-BE49-F238E27FC236}">
                  <a16:creationId xmlns:a16="http://schemas.microsoft.com/office/drawing/2014/main" id="{1D36E56A-F30E-3126-5F18-FBE4D6F36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170" y="1959798"/>
              <a:ext cx="731497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7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52" name="모서리가 둥근 직사각형 102">
              <a:extLst>
                <a:ext uri="{FF2B5EF4-FFF2-40B4-BE49-F238E27FC236}">
                  <a16:creationId xmlns:a16="http://schemas.microsoft.com/office/drawing/2014/main" id="{D2FA837F-2270-4B34-69D8-B957993FE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483" y="1942149"/>
              <a:ext cx="2014270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S[1]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9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integration&amp;ADC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53" name="모서리가 둥근 직사각형 102">
              <a:extLst>
                <a:ext uri="{FF2B5EF4-FFF2-40B4-BE49-F238E27FC236}">
                  <a16:creationId xmlns:a16="http://schemas.microsoft.com/office/drawing/2014/main" id="{9859AF39-7996-FC8B-004D-753B5484B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24" y="1937551"/>
              <a:ext cx="473954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R/O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[1]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354" name="직선 연결선 285">
              <a:extLst>
                <a:ext uri="{FF2B5EF4-FFF2-40B4-BE49-F238E27FC236}">
                  <a16:creationId xmlns:a16="http://schemas.microsoft.com/office/drawing/2014/main" id="{CC7059D9-1628-F63F-D6F3-6828097CA7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8350" y="1225427"/>
              <a:ext cx="0" cy="98904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5" name="Line 157">
              <a:extLst>
                <a:ext uri="{FF2B5EF4-FFF2-40B4-BE49-F238E27FC236}">
                  <a16:creationId xmlns:a16="http://schemas.microsoft.com/office/drawing/2014/main" id="{7E6CB2A4-3CE3-5395-95AC-D1D568FAF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3523" y="1333479"/>
              <a:ext cx="8174044" cy="2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56" name="Line 157">
              <a:extLst>
                <a:ext uri="{FF2B5EF4-FFF2-40B4-BE49-F238E27FC236}">
                  <a16:creationId xmlns:a16="http://schemas.microsoft.com/office/drawing/2014/main" id="{C0E8BEF8-D0CC-A925-4BF3-71DEB1F2F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3178" y="1828834"/>
              <a:ext cx="7287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57" name="직사각형 291">
              <a:extLst>
                <a:ext uri="{FF2B5EF4-FFF2-40B4-BE49-F238E27FC236}">
                  <a16:creationId xmlns:a16="http://schemas.microsoft.com/office/drawing/2014/main" id="{2B89B974-41ED-6A8A-E7B1-6A9DD6D97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01" y="1529221"/>
              <a:ext cx="5293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6 </a:t>
              </a: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Symbol" panose="05050102010706020507" pitchFamily="18" charset="2"/>
                </a:rPr>
                <a:t></a:t>
              </a: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</a:t>
              </a:r>
              <a:endParaRPr lang="ko-KR" altLang="en-US" sz="14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58" name="직사각형 297">
              <a:extLst>
                <a:ext uri="{FF2B5EF4-FFF2-40B4-BE49-F238E27FC236}">
                  <a16:creationId xmlns:a16="http://schemas.microsoft.com/office/drawing/2014/main" id="{A75AC1EB-0AC0-B988-8C79-DB90F1DD4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093" y="1006861"/>
              <a:ext cx="1778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1/9 frame (2.22 </a:t>
              </a:r>
              <a:r>
                <a:rPr lang="en-US" altLang="ko-KR" sz="14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ms</a:t>
              </a:r>
              <a:r>
                <a:rPr lang="en-US" altLang="ko-KR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0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59" name="TextBox 320">
              <a:extLst>
                <a:ext uri="{FF2B5EF4-FFF2-40B4-BE49-F238E27FC236}">
                  <a16:creationId xmlns:a16="http://schemas.microsoft.com/office/drawing/2014/main" id="{5078C1FC-F330-A1A5-BE47-E90D5CF31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456" y="1925876"/>
              <a:ext cx="9341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CM[1]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update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60" name="모서리가 둥근 직사각형 102">
              <a:extLst>
                <a:ext uri="{FF2B5EF4-FFF2-40B4-BE49-F238E27FC236}">
                  <a16:creationId xmlns:a16="http://schemas.microsoft.com/office/drawing/2014/main" id="{A43339B9-B98C-B138-8A34-52BB138B8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657" y="2214404"/>
              <a:ext cx="1998034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S[2]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9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integration&amp;ADC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61" name="직사각형 578">
              <a:extLst>
                <a:ext uri="{FF2B5EF4-FFF2-40B4-BE49-F238E27FC236}">
                  <a16:creationId xmlns:a16="http://schemas.microsoft.com/office/drawing/2014/main" id="{4FD46266-0402-7718-8E13-B9937C1AC8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6509">
              <a:off x="3054464" y="2474276"/>
              <a:ext cx="4303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000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…</a:t>
              </a:r>
              <a:endParaRPr lang="ko-KR" altLang="en-US" sz="2000" b="1" baseline="-25000" dirty="0">
                <a:solidFill>
                  <a:srgbClr val="0033CC"/>
                </a:solidFill>
              </a:endParaRPr>
            </a:p>
          </p:txBody>
        </p:sp>
        <p:cxnSp>
          <p:nvCxnSpPr>
            <p:cNvPr id="1362" name="직선 연결선 285">
              <a:extLst>
                <a:ext uri="{FF2B5EF4-FFF2-40B4-BE49-F238E27FC236}">
                  <a16:creationId xmlns:a16="http://schemas.microsoft.com/office/drawing/2014/main" id="{ADDC2EB4-6A25-5D93-15B8-7514BAF0C7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61902" y="1221012"/>
              <a:ext cx="2626" cy="102980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3" name="Line 157">
              <a:extLst>
                <a:ext uri="{FF2B5EF4-FFF2-40B4-BE49-F238E27FC236}">
                  <a16:creationId xmlns:a16="http://schemas.microsoft.com/office/drawing/2014/main" id="{98E4A06B-362F-1F56-1E11-D6A39F01A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5170" y="1566843"/>
              <a:ext cx="38317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64" name="직사각형 291">
              <a:extLst>
                <a:ext uri="{FF2B5EF4-FFF2-40B4-BE49-F238E27FC236}">
                  <a16:creationId xmlns:a16="http://schemas.microsoft.com/office/drawing/2014/main" id="{43381BAF-78C2-F8ED-84AB-AA7906387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823" y="1301106"/>
              <a:ext cx="7601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1.54ms</a:t>
              </a:r>
              <a:endParaRPr lang="ko-KR" altLang="en-US" sz="14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65" name="모서리가 둥근 직사각형 102">
              <a:extLst>
                <a:ext uri="{FF2B5EF4-FFF2-40B4-BE49-F238E27FC236}">
                  <a16:creationId xmlns:a16="http://schemas.microsoft.com/office/drawing/2014/main" id="{E748B7F0-5ABB-B678-B345-6F363E466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657" y="2468405"/>
              <a:ext cx="2005912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S[3]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9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integration&amp;ADC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366" name="직선 연결선 285">
              <a:extLst>
                <a:ext uri="{FF2B5EF4-FFF2-40B4-BE49-F238E27FC236}">
                  <a16:creationId xmlns:a16="http://schemas.microsoft.com/office/drawing/2014/main" id="{38141A5E-71F6-F92F-DD3B-87C84889E1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455657" y="1214543"/>
              <a:ext cx="6459" cy="17726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7" name="직선 연결선 285">
              <a:extLst>
                <a:ext uri="{FF2B5EF4-FFF2-40B4-BE49-F238E27FC236}">
                  <a16:creationId xmlns:a16="http://schemas.microsoft.com/office/drawing/2014/main" id="{DFC22484-20AA-0C31-F555-AC86EA6CB9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64089" y="1259147"/>
              <a:ext cx="2626" cy="1728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8" name="모서리가 둥근 직사각형 102">
              <a:extLst>
                <a:ext uri="{FF2B5EF4-FFF2-40B4-BE49-F238E27FC236}">
                  <a16:creationId xmlns:a16="http://schemas.microsoft.com/office/drawing/2014/main" id="{4EA9B3AA-B601-DD15-EB90-9071AB0DE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135" y="2826019"/>
              <a:ext cx="2004580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S[256]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9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integration&amp;ADC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69" name="모서리가 둥근 직사각형 102">
              <a:extLst>
                <a:ext uri="{FF2B5EF4-FFF2-40B4-BE49-F238E27FC236}">
                  <a16:creationId xmlns:a16="http://schemas.microsoft.com/office/drawing/2014/main" id="{C1CD1032-BAA8-FAFE-C01A-75F8B88F1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1206" y="2224051"/>
              <a:ext cx="471328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R/O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[2]</a:t>
              </a:r>
              <a:endParaRPr lang="ko-KR" altLang="en-US" sz="7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370" name="직선 연결선 285">
              <a:extLst>
                <a:ext uri="{FF2B5EF4-FFF2-40B4-BE49-F238E27FC236}">
                  <a16:creationId xmlns:a16="http://schemas.microsoft.com/office/drawing/2014/main" id="{BABA189A-1311-FE8E-00E3-036524A6CF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74946" y="1330249"/>
              <a:ext cx="2626" cy="1656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1" name="Line 157">
              <a:extLst>
                <a:ext uri="{FF2B5EF4-FFF2-40B4-BE49-F238E27FC236}">
                  <a16:creationId xmlns:a16="http://schemas.microsoft.com/office/drawing/2014/main" id="{86035226-6920-E27A-D7E1-0A8C5F9A7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9907" y="1557119"/>
              <a:ext cx="1982372" cy="68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72" name="직사각형 291">
              <a:extLst>
                <a:ext uri="{FF2B5EF4-FFF2-40B4-BE49-F238E27FC236}">
                  <a16:creationId xmlns:a16="http://schemas.microsoft.com/office/drawing/2014/main" id="{D7B0D6AF-C9D2-6700-DDF2-760782023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607" y="1305726"/>
              <a:ext cx="7601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0.48ms</a:t>
              </a:r>
              <a:endParaRPr lang="ko-KR" altLang="en-US" sz="14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77" name="Line 157">
              <a:extLst>
                <a:ext uri="{FF2B5EF4-FFF2-40B4-BE49-F238E27FC236}">
                  <a16:creationId xmlns:a16="http://schemas.microsoft.com/office/drawing/2014/main" id="{D0D4660B-DA6D-7CCB-C800-77A22C831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78522" y="1560673"/>
              <a:ext cx="22947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2" name="직사각형 578">
              <a:extLst>
                <a:ext uri="{FF2B5EF4-FFF2-40B4-BE49-F238E27FC236}">
                  <a16:creationId xmlns:a16="http://schemas.microsoft.com/office/drawing/2014/main" id="{853371B2-806A-0FB7-4D05-85B08281D2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3442">
              <a:off x="7878971" y="2481472"/>
              <a:ext cx="4303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000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…</a:t>
              </a:r>
              <a:endParaRPr lang="ko-KR" altLang="en-US" sz="2000" b="1" baseline="-25000" dirty="0">
                <a:solidFill>
                  <a:srgbClr val="0033CC"/>
                </a:solidFill>
              </a:endParaRPr>
            </a:p>
          </p:txBody>
        </p:sp>
        <p:sp>
          <p:nvSpPr>
            <p:cNvPr id="1643" name="직사각형 291">
              <a:extLst>
                <a:ext uri="{FF2B5EF4-FFF2-40B4-BE49-F238E27FC236}">
                  <a16:creationId xmlns:a16="http://schemas.microsoft.com/office/drawing/2014/main" id="{94A5CCCE-B61B-A548-064D-6789E89A7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438" y="1304009"/>
              <a:ext cx="66075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0.2ms</a:t>
              </a:r>
              <a:endParaRPr lang="ko-KR" altLang="en-US" sz="14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4" name="모서리가 둥근 직사각형 102">
              <a:extLst>
                <a:ext uri="{FF2B5EF4-FFF2-40B4-BE49-F238E27FC236}">
                  <a16:creationId xmlns:a16="http://schemas.microsoft.com/office/drawing/2014/main" id="{DC126509-8DAF-2278-E96A-D8675D66E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239" y="2187919"/>
              <a:ext cx="731497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7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5" name="TextBox 320">
              <a:extLst>
                <a:ext uri="{FF2B5EF4-FFF2-40B4-BE49-F238E27FC236}">
                  <a16:creationId xmlns:a16="http://schemas.microsoft.com/office/drawing/2014/main" id="{5929A805-859D-0DDA-34D0-47D776FA5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525" y="2153997"/>
              <a:ext cx="9341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CM[2]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update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6" name="모서리가 둥근 직사각형 102">
              <a:extLst>
                <a:ext uri="{FF2B5EF4-FFF2-40B4-BE49-F238E27FC236}">
                  <a16:creationId xmlns:a16="http://schemas.microsoft.com/office/drawing/2014/main" id="{EE1FB102-CCDB-5BBB-0638-37FBB00D0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447" y="2380026"/>
              <a:ext cx="731497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7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7" name="TextBox 320">
              <a:extLst>
                <a:ext uri="{FF2B5EF4-FFF2-40B4-BE49-F238E27FC236}">
                  <a16:creationId xmlns:a16="http://schemas.microsoft.com/office/drawing/2014/main" id="{04866D4C-9829-343E-6502-9D3A539F9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733" y="2346104"/>
              <a:ext cx="9341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CM[3]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update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8" name="모서리가 둥근 직사각형 102">
              <a:extLst>
                <a:ext uri="{FF2B5EF4-FFF2-40B4-BE49-F238E27FC236}">
                  <a16:creationId xmlns:a16="http://schemas.microsoft.com/office/drawing/2014/main" id="{C4EE35F0-B60E-5088-72C0-8FA40AEDE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9853" y="2470519"/>
              <a:ext cx="471328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R/O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[3</a:t>
              </a:r>
              <a:r>
                <a:rPr lang="en-US" altLang="ko-KR" sz="7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endParaRPr lang="ko-KR" altLang="en-US" sz="7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9" name="모서리가 둥근 직사각형 102">
              <a:extLst>
                <a:ext uri="{FF2B5EF4-FFF2-40B4-BE49-F238E27FC236}">
                  <a16:creationId xmlns:a16="http://schemas.microsoft.com/office/drawing/2014/main" id="{215DBF81-4B02-B627-7B0C-ED493E42D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8162" y="2821540"/>
              <a:ext cx="463450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7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50" name="TextBox 320">
              <a:extLst>
                <a:ext uri="{FF2B5EF4-FFF2-40B4-BE49-F238E27FC236}">
                  <a16:creationId xmlns:a16="http://schemas.microsoft.com/office/drawing/2014/main" id="{74FCC0AF-0A4F-4E6C-55F2-5F111490D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4055" y="2792519"/>
              <a:ext cx="6092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R/O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[256]</a:t>
              </a:r>
              <a:endPara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51" name="모서리가 둥근 직사각형 102">
              <a:extLst>
                <a:ext uri="{FF2B5EF4-FFF2-40B4-BE49-F238E27FC236}">
                  <a16:creationId xmlns:a16="http://schemas.microsoft.com/office/drawing/2014/main" id="{15E4E0B0-D300-BF33-9A6E-BB2AF615E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864" y="2827868"/>
              <a:ext cx="851482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7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52" name="TextBox 320">
              <a:extLst>
                <a:ext uri="{FF2B5EF4-FFF2-40B4-BE49-F238E27FC236}">
                  <a16:creationId xmlns:a16="http://schemas.microsoft.com/office/drawing/2014/main" id="{F7E16B62-D9A1-DDC6-F861-420E03D57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640" y="2784990"/>
              <a:ext cx="96461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CM[256]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update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653" name="그룹 1652">
            <a:extLst>
              <a:ext uri="{FF2B5EF4-FFF2-40B4-BE49-F238E27FC236}">
                <a16:creationId xmlns:a16="http://schemas.microsoft.com/office/drawing/2014/main" id="{E466BA96-00F3-C68F-361E-2519B7E9C0C5}"/>
              </a:ext>
            </a:extLst>
          </p:cNvPr>
          <p:cNvGrpSpPr/>
          <p:nvPr/>
        </p:nvGrpSpPr>
        <p:grpSpPr>
          <a:xfrm>
            <a:off x="10613088" y="27736322"/>
            <a:ext cx="8765435" cy="1946184"/>
            <a:chOff x="452539" y="4332884"/>
            <a:chExt cx="8765435" cy="1946184"/>
          </a:xfrm>
        </p:grpSpPr>
        <p:sp>
          <p:nvSpPr>
            <p:cNvPr id="1654" name="모서리가 둥근 직사각형 102">
              <a:extLst>
                <a:ext uri="{FF2B5EF4-FFF2-40B4-BE49-F238E27FC236}">
                  <a16:creationId xmlns:a16="http://schemas.microsoft.com/office/drawing/2014/main" id="{FE4B5395-AC9C-4759-99FE-CDB5CB4AE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565" y="4942285"/>
              <a:ext cx="3960709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S[1]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integration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55" name="모서리가 둥근 직사각형 102">
              <a:extLst>
                <a:ext uri="{FF2B5EF4-FFF2-40B4-BE49-F238E27FC236}">
                  <a16:creationId xmlns:a16="http://schemas.microsoft.com/office/drawing/2014/main" id="{A2E656DD-5D41-8CDE-C7B9-ADB5F46E4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024" y="4943874"/>
              <a:ext cx="1367995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13-bit SS ADC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[1]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56" name="모서리가 둥근 직사각형 102">
              <a:extLst>
                <a:ext uri="{FF2B5EF4-FFF2-40B4-BE49-F238E27FC236}">
                  <a16:creationId xmlns:a16="http://schemas.microsoft.com/office/drawing/2014/main" id="{3FE797A3-A9C1-65C1-0B74-481A7922B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5019" y="4942285"/>
              <a:ext cx="702360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R/O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[1]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57" name="모서리가 둥근 직사각형 102">
              <a:extLst>
                <a:ext uri="{FF2B5EF4-FFF2-40B4-BE49-F238E27FC236}">
                  <a16:creationId xmlns:a16="http://schemas.microsoft.com/office/drawing/2014/main" id="{34157879-F92F-D764-E96A-093E2A491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354" y="5236238"/>
              <a:ext cx="684213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R/O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[2]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58" name="직사각형 578">
              <a:extLst>
                <a:ext uri="{FF2B5EF4-FFF2-40B4-BE49-F238E27FC236}">
                  <a16:creationId xmlns:a16="http://schemas.microsoft.com/office/drawing/2014/main" id="{B10FA329-B0CA-81A5-EEA3-3B80B77C5F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6391">
              <a:off x="6046069" y="5659980"/>
              <a:ext cx="441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000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…</a:t>
              </a:r>
              <a:endParaRPr lang="ko-KR" altLang="en-US" sz="2000" b="1" baseline="-25000" dirty="0">
                <a:solidFill>
                  <a:srgbClr val="0033CC"/>
                </a:solidFill>
              </a:endParaRPr>
            </a:p>
          </p:txBody>
        </p:sp>
        <p:sp>
          <p:nvSpPr>
            <p:cNvPr id="1659" name="직사각형 578">
              <a:extLst>
                <a:ext uri="{FF2B5EF4-FFF2-40B4-BE49-F238E27FC236}">
                  <a16:creationId xmlns:a16="http://schemas.microsoft.com/office/drawing/2014/main" id="{1F199220-98A9-FBED-346C-A4FB8A3E8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8123" y="5940514"/>
              <a:ext cx="3898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…</a:t>
              </a:r>
              <a:endParaRPr lang="ko-KR" altLang="en-US" sz="1600" b="1" baseline="-25000" dirty="0">
                <a:solidFill>
                  <a:srgbClr val="0033CC"/>
                </a:solidFill>
              </a:endParaRPr>
            </a:p>
          </p:txBody>
        </p:sp>
        <p:cxnSp>
          <p:nvCxnSpPr>
            <p:cNvPr id="1660" name="직선 연결선 285">
              <a:extLst>
                <a:ext uri="{FF2B5EF4-FFF2-40B4-BE49-F238E27FC236}">
                  <a16:creationId xmlns:a16="http://schemas.microsoft.com/office/drawing/2014/main" id="{6D89FFE7-24D7-9FB9-A356-C309C4DDF5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51951" y="4757344"/>
              <a:ext cx="395287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1" name="직선 연결선 286">
              <a:extLst>
                <a:ext uri="{FF2B5EF4-FFF2-40B4-BE49-F238E27FC236}">
                  <a16:creationId xmlns:a16="http://schemas.microsoft.com/office/drawing/2014/main" id="{67EB7E9E-AD9C-199B-5BCA-C8F2069067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119786" y="4758138"/>
              <a:ext cx="39687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2" name="직선 연결선 287">
              <a:extLst>
                <a:ext uri="{FF2B5EF4-FFF2-40B4-BE49-F238E27FC236}">
                  <a16:creationId xmlns:a16="http://schemas.microsoft.com/office/drawing/2014/main" id="{BD0CC2AE-F38E-80E8-4CB7-885386C8F0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99387" y="4827985"/>
              <a:ext cx="0" cy="5841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63" name="Line 157">
              <a:extLst>
                <a:ext uri="{FF2B5EF4-FFF2-40B4-BE49-F238E27FC236}">
                  <a16:creationId xmlns:a16="http://schemas.microsoft.com/office/drawing/2014/main" id="{0F4E0C8E-89B6-B7F4-C234-15CAA21B5F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7253" y="4631135"/>
              <a:ext cx="67497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64" name="Line 157">
              <a:extLst>
                <a:ext uri="{FF2B5EF4-FFF2-40B4-BE49-F238E27FC236}">
                  <a16:creationId xmlns:a16="http://schemas.microsoft.com/office/drawing/2014/main" id="{B256C4DD-77E3-2E6F-E650-E3EDAE9B2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7252" y="4837510"/>
              <a:ext cx="752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65" name="직사각형 291">
              <a:extLst>
                <a:ext uri="{FF2B5EF4-FFF2-40B4-BE49-F238E27FC236}">
                  <a16:creationId xmlns:a16="http://schemas.microsoft.com/office/drawing/2014/main" id="{F09D6DC2-404B-974A-8C48-0C5FC6268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45" y="4577321"/>
              <a:ext cx="5293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6 </a:t>
              </a: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Symbol" panose="05050102010706020507" pitchFamily="18" charset="2"/>
                </a:rPr>
                <a:t></a:t>
              </a: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</a:t>
              </a:r>
              <a:endParaRPr lang="ko-KR" altLang="en-US" sz="14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66" name="모서리가 둥근 직사각형 102">
              <a:extLst>
                <a:ext uri="{FF2B5EF4-FFF2-40B4-BE49-F238E27FC236}">
                  <a16:creationId xmlns:a16="http://schemas.microsoft.com/office/drawing/2014/main" id="{B94AB111-87BB-E004-6C82-FAED645D7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817" y="5236238"/>
              <a:ext cx="3959224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S[2]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integration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67" name="직사각형 297">
              <a:extLst>
                <a:ext uri="{FF2B5EF4-FFF2-40B4-BE49-F238E27FC236}">
                  <a16:creationId xmlns:a16="http://schemas.microsoft.com/office/drawing/2014/main" id="{9C9C14F7-ADE3-9921-02D2-934D2762D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471" y="4332884"/>
              <a:ext cx="17940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1/9 frame (2.22 </a:t>
              </a:r>
              <a:r>
                <a:rPr lang="en-US" altLang="ko-KR" sz="14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ms</a:t>
              </a: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4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68" name="Line 157">
              <a:extLst>
                <a:ext uri="{FF2B5EF4-FFF2-40B4-BE49-F238E27FC236}">
                  <a16:creationId xmlns:a16="http://schemas.microsoft.com/office/drawing/2014/main" id="{80A77A4A-834C-8FE8-A201-6EE645CB19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33387" y="4839098"/>
              <a:ext cx="684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69" name="직사각형 300">
              <a:extLst>
                <a:ext uri="{FF2B5EF4-FFF2-40B4-BE49-F238E27FC236}">
                  <a16:creationId xmlns:a16="http://schemas.microsoft.com/office/drawing/2014/main" id="{7AE6A076-61D0-1228-7C56-7D61F1E3C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9251" y="4572490"/>
              <a:ext cx="5293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 </a:t>
              </a: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Symbol" panose="05050102010706020507" pitchFamily="18" charset="2"/>
                </a:rPr>
                <a:t></a:t>
              </a: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</a:t>
              </a:r>
              <a:endParaRPr lang="ko-KR" altLang="en-US" sz="14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70" name="모서리가 둥근 직사각형 102">
              <a:extLst>
                <a:ext uri="{FF2B5EF4-FFF2-40B4-BE49-F238E27FC236}">
                  <a16:creationId xmlns:a16="http://schemas.microsoft.com/office/drawing/2014/main" id="{EA0110FB-83CA-0909-10B7-CCB131353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7423" y="5233856"/>
              <a:ext cx="1360488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13-bit SS ADC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[2]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71" name="모서리가 둥근 직사각형 102">
              <a:extLst>
                <a:ext uri="{FF2B5EF4-FFF2-40B4-BE49-F238E27FC236}">
                  <a16:creationId xmlns:a16="http://schemas.microsoft.com/office/drawing/2014/main" id="{31E4F0D2-C884-D3B6-DBC4-F6001F148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8659" y="6088174"/>
              <a:ext cx="1449463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S[256]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integration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672" name="직선 연결선 285">
              <a:extLst>
                <a:ext uri="{FF2B5EF4-FFF2-40B4-BE49-F238E27FC236}">
                  <a16:creationId xmlns:a16="http://schemas.microsoft.com/office/drawing/2014/main" id="{EEF567A6-AA62-5D12-8BAF-3A98C7C31D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52774" y="4774965"/>
              <a:ext cx="395287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3" name="직선 연결선 285">
              <a:extLst>
                <a:ext uri="{FF2B5EF4-FFF2-40B4-BE49-F238E27FC236}">
                  <a16:creationId xmlns:a16="http://schemas.microsoft.com/office/drawing/2014/main" id="{C18D1BC0-0CE3-8544-1A49-21EC32F47F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32871" y="4546762"/>
              <a:ext cx="0" cy="59507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74" name="Line 157">
              <a:extLst>
                <a:ext uri="{FF2B5EF4-FFF2-40B4-BE49-F238E27FC236}">
                  <a16:creationId xmlns:a16="http://schemas.microsoft.com/office/drawing/2014/main" id="{C6D45278-D1B4-0780-905A-FB1FDC7EC4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03274" y="4837510"/>
              <a:ext cx="39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75" name="직사각형 291">
              <a:extLst>
                <a:ext uri="{FF2B5EF4-FFF2-40B4-BE49-F238E27FC236}">
                  <a16:creationId xmlns:a16="http://schemas.microsoft.com/office/drawing/2014/main" id="{41E62776-0EBE-AB3F-C2EB-CA05E9835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547" y="4577422"/>
              <a:ext cx="8226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1.96 </a:t>
              </a:r>
              <a:r>
                <a:rPr lang="en-US" altLang="ko-KR" sz="14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ms</a:t>
              </a:r>
              <a:endParaRPr lang="ko-KR" altLang="en-US" sz="14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76" name="Line 157">
              <a:extLst>
                <a:ext uri="{FF2B5EF4-FFF2-40B4-BE49-F238E27FC236}">
                  <a16:creationId xmlns:a16="http://schemas.microsoft.com/office/drawing/2014/main" id="{95FCE9DC-2AAC-046F-EB3E-375567536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48078" y="4834695"/>
              <a:ext cx="136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77" name="직사각형 291">
              <a:extLst>
                <a:ext uri="{FF2B5EF4-FFF2-40B4-BE49-F238E27FC236}">
                  <a16:creationId xmlns:a16="http://schemas.microsoft.com/office/drawing/2014/main" id="{D6F1C289-E369-EDB1-38AB-6BCC4B9DF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2622" y="4580020"/>
              <a:ext cx="8226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0.25 </a:t>
              </a:r>
              <a:r>
                <a:rPr lang="en-US" altLang="ko-KR" sz="14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ms</a:t>
              </a:r>
              <a:endParaRPr lang="ko-KR" altLang="en-US" sz="14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78" name="모서리가 둥근 직사각형 102">
              <a:extLst>
                <a:ext uri="{FF2B5EF4-FFF2-40B4-BE49-F238E27FC236}">
                  <a16:creationId xmlns:a16="http://schemas.microsoft.com/office/drawing/2014/main" id="{E42E9B3A-408E-5178-3D57-C2C29F537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53" y="4944812"/>
              <a:ext cx="739278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7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79" name="TextBox 320">
              <a:extLst>
                <a:ext uri="{FF2B5EF4-FFF2-40B4-BE49-F238E27FC236}">
                  <a16:creationId xmlns:a16="http://schemas.microsoft.com/office/drawing/2014/main" id="{567E8B06-4191-152A-53FE-0CEB80C46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539" y="4911007"/>
              <a:ext cx="9341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CM[1]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update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80" name="모서리가 둥근 직사각형 102">
              <a:extLst>
                <a:ext uri="{FF2B5EF4-FFF2-40B4-BE49-F238E27FC236}">
                  <a16:creationId xmlns:a16="http://schemas.microsoft.com/office/drawing/2014/main" id="{75E566F6-BDFD-72EE-B6CD-0295C0A71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236" y="5232730"/>
              <a:ext cx="731497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7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81" name="TextBox 320">
              <a:extLst>
                <a:ext uri="{FF2B5EF4-FFF2-40B4-BE49-F238E27FC236}">
                  <a16:creationId xmlns:a16="http://schemas.microsoft.com/office/drawing/2014/main" id="{04853502-07A4-2CE3-795E-7E5292CC7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2522" y="5198808"/>
              <a:ext cx="9341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CM[2]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update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82" name="모서리가 둥근 직사각형 102">
              <a:extLst>
                <a:ext uri="{FF2B5EF4-FFF2-40B4-BE49-F238E27FC236}">
                  <a16:creationId xmlns:a16="http://schemas.microsoft.com/office/drawing/2014/main" id="{B663CDB0-2731-0CE9-B97F-9A9B0306D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0147" y="6091114"/>
              <a:ext cx="851482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7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83" name="TextBox 320">
              <a:extLst>
                <a:ext uri="{FF2B5EF4-FFF2-40B4-BE49-F238E27FC236}">
                  <a16:creationId xmlns:a16="http://schemas.microsoft.com/office/drawing/2014/main" id="{E316ECDE-4F29-A74A-3C94-BF9F28C0E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923" y="6048236"/>
              <a:ext cx="96461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CM[256]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update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84" name="모서리가 둥근 직사각형 102">
              <a:extLst>
                <a:ext uri="{FF2B5EF4-FFF2-40B4-BE49-F238E27FC236}">
                  <a16:creationId xmlns:a16="http://schemas.microsoft.com/office/drawing/2014/main" id="{7E0089E2-25A2-0A5D-89F4-DD8DD5448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910" y="5566749"/>
              <a:ext cx="684213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R/O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[3]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85" name="모서리가 둥근 직사각형 102">
              <a:extLst>
                <a:ext uri="{FF2B5EF4-FFF2-40B4-BE49-F238E27FC236}">
                  <a16:creationId xmlns:a16="http://schemas.microsoft.com/office/drawing/2014/main" id="{87A4875B-0311-2A03-3851-6CD1BD38C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373" y="5566749"/>
              <a:ext cx="3959224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S[3]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integration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86" name="모서리가 둥근 직사각형 102">
              <a:extLst>
                <a:ext uri="{FF2B5EF4-FFF2-40B4-BE49-F238E27FC236}">
                  <a16:creationId xmlns:a16="http://schemas.microsoft.com/office/drawing/2014/main" id="{3FD9D03D-44DC-DC96-3991-AE6014FE9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8979" y="5564367"/>
              <a:ext cx="1360488" cy="179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13-bit SS ADC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[3]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87" name="모서리가 둥근 직사각형 102">
              <a:extLst>
                <a:ext uri="{FF2B5EF4-FFF2-40B4-BE49-F238E27FC236}">
                  <a16:creationId xmlns:a16="http://schemas.microsoft.com/office/drawing/2014/main" id="{213F26EF-B7D6-E16B-DF78-1436AB32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792" y="5563241"/>
              <a:ext cx="731497" cy="1793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33CC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7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88" name="TextBox 320">
              <a:extLst>
                <a:ext uri="{FF2B5EF4-FFF2-40B4-BE49-F238E27FC236}">
                  <a16:creationId xmlns:a16="http://schemas.microsoft.com/office/drawing/2014/main" id="{04C93F9D-0A0D-E827-3432-AF9BE4C50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4078" y="5529319"/>
              <a:ext cx="9341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&amp;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J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</a:t>
              </a:r>
              <a:r>
                <a:rPr lang="en-US" altLang="ko-KR" sz="900" baseline="-25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CM[3]</a:t>
              </a:r>
              <a:r>
                <a:rPr lang="en-US" altLang="ko-KR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update</a:t>
              </a:r>
              <a:endParaRPr lang="ko-KR" altLang="en-US" sz="9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689" name="그룹 1688">
            <a:extLst>
              <a:ext uri="{FF2B5EF4-FFF2-40B4-BE49-F238E27FC236}">
                <a16:creationId xmlns:a16="http://schemas.microsoft.com/office/drawing/2014/main" id="{817D2D09-4FBC-CFF2-5D4A-0A242CD5B392}"/>
              </a:ext>
            </a:extLst>
          </p:cNvPr>
          <p:cNvGrpSpPr/>
          <p:nvPr/>
        </p:nvGrpSpPr>
        <p:grpSpPr>
          <a:xfrm>
            <a:off x="9316625" y="32409177"/>
            <a:ext cx="5432082" cy="5101141"/>
            <a:chOff x="118542" y="966346"/>
            <a:chExt cx="7704856" cy="5101141"/>
          </a:xfrm>
        </p:grpSpPr>
        <p:pic>
          <p:nvPicPr>
            <p:cNvPr id="1690" name="그림 1689">
              <a:extLst>
                <a:ext uri="{FF2B5EF4-FFF2-40B4-BE49-F238E27FC236}">
                  <a16:creationId xmlns:a16="http://schemas.microsoft.com/office/drawing/2014/main" id="{28917EC6-6E99-692E-C88D-E8C8F86D2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09" b="6235"/>
            <a:stretch/>
          </p:blipFill>
          <p:spPr>
            <a:xfrm>
              <a:off x="118542" y="4237485"/>
              <a:ext cx="7704856" cy="1830002"/>
            </a:xfrm>
            <a:prstGeom prst="rect">
              <a:avLst/>
            </a:prstGeom>
          </p:spPr>
        </p:pic>
        <p:pic>
          <p:nvPicPr>
            <p:cNvPr id="1691" name="그림 1690" descr="도표이(가) 표시된 사진&#10;&#10;자동 생성된 설명">
              <a:extLst>
                <a:ext uri="{FF2B5EF4-FFF2-40B4-BE49-F238E27FC236}">
                  <a16:creationId xmlns:a16="http://schemas.microsoft.com/office/drawing/2014/main" id="{C6289CAF-012E-6A0E-35C9-3210CD05B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22" b="11715"/>
            <a:stretch/>
          </p:blipFill>
          <p:spPr>
            <a:xfrm>
              <a:off x="118542" y="966346"/>
              <a:ext cx="7704856" cy="1646490"/>
            </a:xfrm>
            <a:prstGeom prst="rect">
              <a:avLst/>
            </a:prstGeom>
          </p:spPr>
        </p:pic>
        <p:pic>
          <p:nvPicPr>
            <p:cNvPr id="1692" name="그림 1691">
              <a:extLst>
                <a:ext uri="{FF2B5EF4-FFF2-40B4-BE49-F238E27FC236}">
                  <a16:creationId xmlns:a16="http://schemas.microsoft.com/office/drawing/2014/main" id="{3779C297-D257-8825-3A9D-A561548AB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" t="-158" r="17324" b="11024"/>
            <a:stretch/>
          </p:blipFill>
          <p:spPr>
            <a:xfrm>
              <a:off x="118542" y="2590995"/>
              <a:ext cx="7704856" cy="1646490"/>
            </a:xfrm>
            <a:prstGeom prst="rect">
              <a:avLst/>
            </a:prstGeom>
          </p:spPr>
        </p:pic>
      </p:grpSp>
      <p:sp>
        <p:nvSpPr>
          <p:cNvPr id="1693" name="TextBox 1692">
            <a:extLst>
              <a:ext uri="{FF2B5EF4-FFF2-40B4-BE49-F238E27FC236}">
                <a16:creationId xmlns:a16="http://schemas.microsoft.com/office/drawing/2014/main" id="{852610CC-1245-8AD5-6FA9-751DAEF355A2}"/>
              </a:ext>
            </a:extLst>
          </p:cNvPr>
          <p:cNvSpPr txBox="1"/>
          <p:nvPr/>
        </p:nvSpPr>
        <p:spPr>
          <a:xfrm>
            <a:off x="9901322" y="37647860"/>
            <a:ext cx="43963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b="1" dirty="0"/>
              <a:t>integration and 13-bit A/D conversion</a:t>
            </a:r>
            <a:endParaRPr lang="ko-KR" altLang="en-US" sz="2100" b="1" dirty="0"/>
          </a:p>
        </p:txBody>
      </p:sp>
      <p:sp>
        <p:nvSpPr>
          <p:cNvPr id="1695" name="모서리가 둥근 직사각형 11">
            <a:extLst>
              <a:ext uri="{FF2B5EF4-FFF2-40B4-BE49-F238E27FC236}">
                <a16:creationId xmlns:a16="http://schemas.microsoft.com/office/drawing/2014/main" id="{B96748F8-7878-894F-60F6-DEB803E67E63}"/>
              </a:ext>
            </a:extLst>
          </p:cNvPr>
          <p:cNvSpPr/>
          <p:nvPr/>
        </p:nvSpPr>
        <p:spPr>
          <a:xfrm>
            <a:off x="11049223" y="15302326"/>
            <a:ext cx="18180207" cy="12008313"/>
          </a:xfrm>
          <a:prstGeom prst="roundRect">
            <a:avLst>
              <a:gd name="adj" fmla="val 8629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6" name="TextBox 1695">
            <a:extLst>
              <a:ext uri="{FF2B5EF4-FFF2-40B4-BE49-F238E27FC236}">
                <a16:creationId xmlns:a16="http://schemas.microsoft.com/office/drawing/2014/main" id="{C2E4E357-E2D0-03C3-59FC-03DC38134547}"/>
              </a:ext>
            </a:extLst>
          </p:cNvPr>
          <p:cNvSpPr txBox="1"/>
          <p:nvPr/>
        </p:nvSpPr>
        <p:spPr>
          <a:xfrm>
            <a:off x="3527147" y="29754404"/>
            <a:ext cx="31646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b="1" dirty="0"/>
              <a:t>Common single slope ADC </a:t>
            </a:r>
            <a:endParaRPr lang="ko-KR" altLang="en-US" sz="2100" b="1" dirty="0"/>
          </a:p>
        </p:txBody>
      </p:sp>
      <p:sp>
        <p:nvSpPr>
          <p:cNvPr id="1697" name="TextBox 1696">
            <a:extLst>
              <a:ext uri="{FF2B5EF4-FFF2-40B4-BE49-F238E27FC236}">
                <a16:creationId xmlns:a16="http://schemas.microsoft.com/office/drawing/2014/main" id="{CAE12465-700C-5C0B-1323-8C18126BEDB0}"/>
              </a:ext>
            </a:extLst>
          </p:cNvPr>
          <p:cNvSpPr txBox="1"/>
          <p:nvPr/>
        </p:nvSpPr>
        <p:spPr>
          <a:xfrm>
            <a:off x="13945252" y="29852304"/>
            <a:ext cx="33144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b="1" dirty="0"/>
              <a:t>Sequential Single Slope ADC</a:t>
            </a:r>
            <a:endParaRPr lang="ko-KR" altLang="en-US" sz="2100" b="1" dirty="0"/>
          </a:p>
        </p:txBody>
      </p:sp>
      <p:sp>
        <p:nvSpPr>
          <p:cNvPr id="1698" name="TextBox 1697">
            <a:extLst>
              <a:ext uri="{FF2B5EF4-FFF2-40B4-BE49-F238E27FC236}">
                <a16:creationId xmlns:a16="http://schemas.microsoft.com/office/drawing/2014/main" id="{3556C314-AF1A-9AA1-7CC6-165167C78CEA}"/>
              </a:ext>
            </a:extLst>
          </p:cNvPr>
          <p:cNvSpPr txBox="1"/>
          <p:nvPr/>
        </p:nvSpPr>
        <p:spPr>
          <a:xfrm>
            <a:off x="22731120" y="29787376"/>
            <a:ext cx="44316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b="1" dirty="0"/>
              <a:t>Proposed Sequential Single Slope ADC</a:t>
            </a:r>
            <a:endParaRPr lang="ko-KR" alt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50541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2919</TotalTime>
  <Words>1331</Words>
  <Application>Microsoft Office PowerPoint</Application>
  <PresentationFormat>사용자 지정</PresentationFormat>
  <Paragraphs>273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noto</vt:lpstr>
      <vt:lpstr>Söhne</vt:lpstr>
      <vt:lpstr>맑은 고딕</vt:lpstr>
      <vt:lpstr>Arial</vt:lpstr>
      <vt:lpstr>Calibri</vt:lpstr>
      <vt:lpstr>Calibri Light</vt:lpstr>
      <vt:lpstr>Cambria Math</vt:lpstr>
      <vt:lpstr>Times New Roman</vt:lpstr>
      <vt:lpstr>Wingdings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영지</dc:creator>
  <cp:lastModifiedBy>은지</cp:lastModifiedBy>
  <cp:revision>224</cp:revision>
  <dcterms:created xsi:type="dcterms:W3CDTF">2019-05-23T01:50:43Z</dcterms:created>
  <dcterms:modified xsi:type="dcterms:W3CDTF">2023-06-06T11:26:29Z</dcterms:modified>
</cp:coreProperties>
</file>